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63" r:id="rId4"/>
    <p:sldId id="264" r:id="rId5"/>
    <p:sldId id="259" r:id="rId6"/>
    <p:sldId id="260" r:id="rId7"/>
    <p:sldId id="261" r:id="rId8"/>
    <p:sldId id="272" r:id="rId9"/>
    <p:sldId id="273" r:id="rId10"/>
    <p:sldId id="274" r:id="rId11"/>
    <p:sldId id="277" r:id="rId12"/>
    <p:sldId id="278" r:id="rId13"/>
    <p:sldId id="282" r:id="rId14"/>
    <p:sldId id="283" r:id="rId15"/>
    <p:sldId id="262" r:id="rId16"/>
    <p:sldId id="268" r:id="rId17"/>
    <p:sldId id="265" r:id="rId18"/>
    <p:sldId id="266" r:id="rId19"/>
    <p:sldId id="269" r:id="rId20"/>
    <p:sldId id="270" r:id="rId21"/>
    <p:sldId id="271" r:id="rId22"/>
    <p:sldId id="294" r:id="rId23"/>
    <p:sldId id="295" r:id="rId24"/>
    <p:sldId id="296" r:id="rId25"/>
    <p:sldId id="289" r:id="rId26"/>
    <p:sldId id="297" r:id="rId27"/>
    <p:sldId id="298" r:id="rId28"/>
    <p:sldId id="276" r:id="rId29"/>
    <p:sldId id="275" r:id="rId30"/>
    <p:sldId id="284" r:id="rId31"/>
    <p:sldId id="285" r:id="rId32"/>
    <p:sldId id="267" r:id="rId33"/>
    <p:sldId id="286" r:id="rId34"/>
    <p:sldId id="287" r:id="rId35"/>
    <p:sldId id="288" r:id="rId36"/>
    <p:sldId id="290" r:id="rId37"/>
    <p:sldId id="292" r:id="rId38"/>
    <p:sldId id="293" r:id="rId39"/>
    <p:sldId id="291" r:id="rId40"/>
    <p:sldId id="25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67108" autoAdjust="0"/>
  </p:normalViewPr>
  <p:slideViewPr>
    <p:cSldViewPr snapToGrid="0">
      <p:cViewPr varScale="1">
        <p:scale>
          <a:sx n="30" d="100"/>
          <a:sy n="30" d="100"/>
        </p:scale>
        <p:origin x="1555" y="19"/>
      </p:cViewPr>
      <p:guideLst/>
    </p:cSldViewPr>
  </p:slideViewPr>
  <p:outlineViewPr>
    <p:cViewPr>
      <p:scale>
        <a:sx n="33" d="100"/>
        <a:sy n="33" d="100"/>
      </p:scale>
      <p:origin x="0" y="-8414"/>
    </p:cViewPr>
  </p:outlineViewPr>
  <p:notesTextViewPr>
    <p:cViewPr>
      <p:scale>
        <a:sx n="1" d="1"/>
        <a:sy n="1" d="1"/>
      </p:scale>
      <p:origin x="0" y="0"/>
    </p:cViewPr>
  </p:notesTextViewPr>
  <p:sorterViewPr>
    <p:cViewPr varScale="1">
      <p:scale>
        <a:sx n="100" d="100"/>
        <a:sy n="100" d="100"/>
      </p:scale>
      <p:origin x="0" y="-1467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AEC1A-2215-4EC7-82C5-67F6CCC9BA9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BF88270-C572-4D3C-AAC4-2DB1C376F54D}">
      <dgm:prSet/>
      <dgm:spPr/>
      <dgm:t>
        <a:bodyPr/>
        <a:lstStyle/>
        <a:p>
          <a:r>
            <a:rPr lang="en-US" dirty="0"/>
            <a:t>A customer is the one who usually determines his demand for goods based on the satisfaction (utility) that he procures from them.</a:t>
          </a:r>
        </a:p>
      </dgm:t>
    </dgm:pt>
    <dgm:pt modelId="{D1CE40C2-DE34-4751-8988-D7ECBF6346C5}" type="parTrans" cxnId="{7AF4A274-0B5A-4DB4-A44A-35FDDC609139}">
      <dgm:prSet/>
      <dgm:spPr/>
      <dgm:t>
        <a:bodyPr/>
        <a:lstStyle/>
        <a:p>
          <a:endParaRPr lang="en-US"/>
        </a:p>
      </dgm:t>
    </dgm:pt>
    <dgm:pt modelId="{C0F99847-D9FA-4470-ADA6-99BFBD289425}" type="sibTrans" cxnId="{7AF4A274-0B5A-4DB4-A44A-35FDDC609139}">
      <dgm:prSet/>
      <dgm:spPr/>
      <dgm:t>
        <a:bodyPr/>
        <a:lstStyle/>
        <a:p>
          <a:endParaRPr lang="en-US"/>
        </a:p>
      </dgm:t>
    </dgm:pt>
    <dgm:pt modelId="{C22959A7-663A-4A4A-946F-2080871542B2}">
      <dgm:prSet/>
      <dgm:spPr/>
      <dgm:t>
        <a:bodyPr/>
        <a:lstStyle/>
        <a:p>
          <a:r>
            <a:rPr lang="en-US"/>
            <a:t>In Economics: The satisfaction or benefit derived from consuming goods or services.</a:t>
          </a:r>
        </a:p>
      </dgm:t>
    </dgm:pt>
    <dgm:pt modelId="{19F6782B-7515-4B88-850B-A1D269CECFE8}" type="parTrans" cxnId="{7B3B91DE-24C6-4914-B692-E3F66884345D}">
      <dgm:prSet/>
      <dgm:spPr/>
      <dgm:t>
        <a:bodyPr/>
        <a:lstStyle/>
        <a:p>
          <a:endParaRPr lang="en-US"/>
        </a:p>
      </dgm:t>
    </dgm:pt>
    <dgm:pt modelId="{77716509-194F-4224-95FC-8BCDBBFE92CE}" type="sibTrans" cxnId="{7B3B91DE-24C6-4914-B692-E3F66884345D}">
      <dgm:prSet/>
      <dgm:spPr/>
      <dgm:t>
        <a:bodyPr/>
        <a:lstStyle/>
        <a:p>
          <a:endParaRPr lang="en-US"/>
        </a:p>
      </dgm:t>
    </dgm:pt>
    <dgm:pt modelId="{1EB10E52-20D8-4966-A1E4-0F29130BCF68}">
      <dgm:prSet/>
      <dgm:spPr/>
      <dgm:t>
        <a:bodyPr/>
        <a:lstStyle/>
        <a:p>
          <a:r>
            <a:rPr lang="en-US" dirty="0"/>
            <a:t>In Psychology: The subjective value or emotional impact a decision has on an individual.</a:t>
          </a:r>
        </a:p>
      </dgm:t>
    </dgm:pt>
    <dgm:pt modelId="{2B634B42-305F-45F2-B766-8CF61B97300A}" type="parTrans" cxnId="{C9C10B7A-346E-46D7-9055-DAAA2485DEC9}">
      <dgm:prSet/>
      <dgm:spPr/>
      <dgm:t>
        <a:bodyPr/>
        <a:lstStyle/>
        <a:p>
          <a:endParaRPr lang="en-US"/>
        </a:p>
      </dgm:t>
    </dgm:pt>
    <dgm:pt modelId="{4619899D-BCC1-4BE2-84C2-C2A229E3F724}" type="sibTrans" cxnId="{C9C10B7A-346E-46D7-9055-DAAA2485DEC9}">
      <dgm:prSet/>
      <dgm:spPr/>
      <dgm:t>
        <a:bodyPr/>
        <a:lstStyle/>
        <a:p>
          <a:endParaRPr lang="en-US"/>
        </a:p>
      </dgm:t>
    </dgm:pt>
    <dgm:pt modelId="{203E72F9-A052-4665-8376-2E2FA3AFA467}">
      <dgm:prSet/>
      <dgm:spPr/>
      <dgm:t>
        <a:bodyPr/>
        <a:lstStyle/>
        <a:p>
          <a:r>
            <a:rPr lang="en-US" dirty="0"/>
            <a:t>The simple meaning of ‘utility’ is ‘usefulness’. In economics utility is the capacity of a commodity to satisfy human wants.</a:t>
          </a:r>
        </a:p>
      </dgm:t>
    </dgm:pt>
    <dgm:pt modelId="{859554B5-5F3C-4977-800E-685F56708D8F}" type="parTrans" cxnId="{12DCFBF2-435A-42E4-844D-A94EEF18B5D2}">
      <dgm:prSet/>
      <dgm:spPr/>
      <dgm:t>
        <a:bodyPr/>
        <a:lstStyle/>
        <a:p>
          <a:endParaRPr lang="en-IN"/>
        </a:p>
      </dgm:t>
    </dgm:pt>
    <dgm:pt modelId="{070C29F6-7052-4931-B0E4-C41B29D1910F}" type="sibTrans" cxnId="{12DCFBF2-435A-42E4-844D-A94EEF18B5D2}">
      <dgm:prSet/>
      <dgm:spPr/>
      <dgm:t>
        <a:bodyPr/>
        <a:lstStyle/>
        <a:p>
          <a:endParaRPr lang="en-IN"/>
        </a:p>
      </dgm:t>
    </dgm:pt>
    <dgm:pt modelId="{A0C74162-C176-49BB-BF30-2CC192C9421A}" type="pres">
      <dgm:prSet presAssocID="{364AEC1A-2215-4EC7-82C5-67F6CCC9BA9C}" presName="linear" presStyleCnt="0">
        <dgm:presLayoutVars>
          <dgm:animLvl val="lvl"/>
          <dgm:resizeHandles val="exact"/>
        </dgm:presLayoutVars>
      </dgm:prSet>
      <dgm:spPr/>
    </dgm:pt>
    <dgm:pt modelId="{A55C423C-4168-4042-8B47-1E8FB6CEA48C}" type="pres">
      <dgm:prSet presAssocID="{4BF88270-C572-4D3C-AAC4-2DB1C376F54D}" presName="parentText" presStyleLbl="node1" presStyleIdx="0" presStyleCnt="4">
        <dgm:presLayoutVars>
          <dgm:chMax val="0"/>
          <dgm:bulletEnabled val="1"/>
        </dgm:presLayoutVars>
      </dgm:prSet>
      <dgm:spPr/>
    </dgm:pt>
    <dgm:pt modelId="{543EF921-9B3B-42F9-953A-D6C16E12E828}" type="pres">
      <dgm:prSet presAssocID="{C0F99847-D9FA-4470-ADA6-99BFBD289425}" presName="spacer" presStyleCnt="0"/>
      <dgm:spPr/>
    </dgm:pt>
    <dgm:pt modelId="{9BB2A07C-DDBD-4DF5-B4AB-B95E895E87FE}" type="pres">
      <dgm:prSet presAssocID="{C22959A7-663A-4A4A-946F-2080871542B2}" presName="parentText" presStyleLbl="node1" presStyleIdx="1" presStyleCnt="4">
        <dgm:presLayoutVars>
          <dgm:chMax val="0"/>
          <dgm:bulletEnabled val="1"/>
        </dgm:presLayoutVars>
      </dgm:prSet>
      <dgm:spPr/>
    </dgm:pt>
    <dgm:pt modelId="{93FF4B2F-AF73-4490-88A2-DA3B5BC133BB}" type="pres">
      <dgm:prSet presAssocID="{77716509-194F-4224-95FC-8BCDBBFE92CE}" presName="spacer" presStyleCnt="0"/>
      <dgm:spPr/>
    </dgm:pt>
    <dgm:pt modelId="{8F116EB0-8B06-42DE-8614-79DF25619C9E}" type="pres">
      <dgm:prSet presAssocID="{1EB10E52-20D8-4966-A1E4-0F29130BCF68}" presName="parentText" presStyleLbl="node1" presStyleIdx="2" presStyleCnt="4">
        <dgm:presLayoutVars>
          <dgm:chMax val="0"/>
          <dgm:bulletEnabled val="1"/>
        </dgm:presLayoutVars>
      </dgm:prSet>
      <dgm:spPr/>
    </dgm:pt>
    <dgm:pt modelId="{976DE62D-CC46-4613-945A-B61D8A896671}" type="pres">
      <dgm:prSet presAssocID="{4619899D-BCC1-4BE2-84C2-C2A229E3F724}" presName="spacer" presStyleCnt="0"/>
      <dgm:spPr/>
    </dgm:pt>
    <dgm:pt modelId="{C7D7D382-B1CD-49D8-8E48-DF2ED5DBA09A}" type="pres">
      <dgm:prSet presAssocID="{203E72F9-A052-4665-8376-2E2FA3AFA467}" presName="parentText" presStyleLbl="node1" presStyleIdx="3" presStyleCnt="4">
        <dgm:presLayoutVars>
          <dgm:chMax val="0"/>
          <dgm:bulletEnabled val="1"/>
        </dgm:presLayoutVars>
      </dgm:prSet>
      <dgm:spPr/>
    </dgm:pt>
  </dgm:ptLst>
  <dgm:cxnLst>
    <dgm:cxn modelId="{2970AB0D-7292-4CCF-A5E1-FFA0E68F7B0E}" type="presOf" srcId="{C22959A7-663A-4A4A-946F-2080871542B2}" destId="{9BB2A07C-DDBD-4DF5-B4AB-B95E895E87FE}" srcOrd="0" destOrd="0" presId="urn:microsoft.com/office/officeart/2005/8/layout/vList2"/>
    <dgm:cxn modelId="{6F909C60-C95B-4A76-9179-FF2814AA6B2F}" type="presOf" srcId="{364AEC1A-2215-4EC7-82C5-67F6CCC9BA9C}" destId="{A0C74162-C176-49BB-BF30-2CC192C9421A}" srcOrd="0" destOrd="0" presId="urn:microsoft.com/office/officeart/2005/8/layout/vList2"/>
    <dgm:cxn modelId="{D72ADD6F-B8C2-4BE8-8426-3C23F319FCE0}" type="presOf" srcId="{4BF88270-C572-4D3C-AAC4-2DB1C376F54D}" destId="{A55C423C-4168-4042-8B47-1E8FB6CEA48C}" srcOrd="0" destOrd="0" presId="urn:microsoft.com/office/officeart/2005/8/layout/vList2"/>
    <dgm:cxn modelId="{7AF4A274-0B5A-4DB4-A44A-35FDDC609139}" srcId="{364AEC1A-2215-4EC7-82C5-67F6CCC9BA9C}" destId="{4BF88270-C572-4D3C-AAC4-2DB1C376F54D}" srcOrd="0" destOrd="0" parTransId="{D1CE40C2-DE34-4751-8988-D7ECBF6346C5}" sibTransId="{C0F99847-D9FA-4470-ADA6-99BFBD289425}"/>
    <dgm:cxn modelId="{C9C10B7A-346E-46D7-9055-DAAA2485DEC9}" srcId="{364AEC1A-2215-4EC7-82C5-67F6CCC9BA9C}" destId="{1EB10E52-20D8-4966-A1E4-0F29130BCF68}" srcOrd="2" destOrd="0" parTransId="{2B634B42-305F-45F2-B766-8CF61B97300A}" sibTransId="{4619899D-BCC1-4BE2-84C2-C2A229E3F724}"/>
    <dgm:cxn modelId="{469E13C6-55C0-48A4-B939-402E3EA7BD13}" type="presOf" srcId="{203E72F9-A052-4665-8376-2E2FA3AFA467}" destId="{C7D7D382-B1CD-49D8-8E48-DF2ED5DBA09A}" srcOrd="0" destOrd="0" presId="urn:microsoft.com/office/officeart/2005/8/layout/vList2"/>
    <dgm:cxn modelId="{7B3B91DE-24C6-4914-B692-E3F66884345D}" srcId="{364AEC1A-2215-4EC7-82C5-67F6CCC9BA9C}" destId="{C22959A7-663A-4A4A-946F-2080871542B2}" srcOrd="1" destOrd="0" parTransId="{19F6782B-7515-4B88-850B-A1D269CECFE8}" sibTransId="{77716509-194F-4224-95FC-8BCDBBFE92CE}"/>
    <dgm:cxn modelId="{41D96FE1-61EB-463E-9275-EBB2BB217B87}" type="presOf" srcId="{1EB10E52-20D8-4966-A1E4-0F29130BCF68}" destId="{8F116EB0-8B06-42DE-8614-79DF25619C9E}" srcOrd="0" destOrd="0" presId="urn:microsoft.com/office/officeart/2005/8/layout/vList2"/>
    <dgm:cxn modelId="{12DCFBF2-435A-42E4-844D-A94EEF18B5D2}" srcId="{364AEC1A-2215-4EC7-82C5-67F6CCC9BA9C}" destId="{203E72F9-A052-4665-8376-2E2FA3AFA467}" srcOrd="3" destOrd="0" parTransId="{859554B5-5F3C-4977-800E-685F56708D8F}" sibTransId="{070C29F6-7052-4931-B0E4-C41B29D1910F}"/>
    <dgm:cxn modelId="{DEF822AF-2EF2-4AA3-A38E-222A75D17DF7}" type="presParOf" srcId="{A0C74162-C176-49BB-BF30-2CC192C9421A}" destId="{A55C423C-4168-4042-8B47-1E8FB6CEA48C}" srcOrd="0" destOrd="0" presId="urn:microsoft.com/office/officeart/2005/8/layout/vList2"/>
    <dgm:cxn modelId="{CB225349-1CBC-4579-9F0B-2D8FCF59CB04}" type="presParOf" srcId="{A0C74162-C176-49BB-BF30-2CC192C9421A}" destId="{543EF921-9B3B-42F9-953A-D6C16E12E828}" srcOrd="1" destOrd="0" presId="urn:microsoft.com/office/officeart/2005/8/layout/vList2"/>
    <dgm:cxn modelId="{C55E00F8-7264-4166-9467-F1608BAF594F}" type="presParOf" srcId="{A0C74162-C176-49BB-BF30-2CC192C9421A}" destId="{9BB2A07C-DDBD-4DF5-B4AB-B95E895E87FE}" srcOrd="2" destOrd="0" presId="urn:microsoft.com/office/officeart/2005/8/layout/vList2"/>
    <dgm:cxn modelId="{833224C5-5DE9-4510-AF1B-0BB1C3CD3A25}" type="presParOf" srcId="{A0C74162-C176-49BB-BF30-2CC192C9421A}" destId="{93FF4B2F-AF73-4490-88A2-DA3B5BC133BB}" srcOrd="3" destOrd="0" presId="urn:microsoft.com/office/officeart/2005/8/layout/vList2"/>
    <dgm:cxn modelId="{27599AAC-7381-4E53-9EF3-AB6BEE478A88}" type="presParOf" srcId="{A0C74162-C176-49BB-BF30-2CC192C9421A}" destId="{8F116EB0-8B06-42DE-8614-79DF25619C9E}" srcOrd="4" destOrd="0" presId="urn:microsoft.com/office/officeart/2005/8/layout/vList2"/>
    <dgm:cxn modelId="{2811C6F8-777D-443D-B2D9-96CAF0317BA8}" type="presParOf" srcId="{A0C74162-C176-49BB-BF30-2CC192C9421A}" destId="{976DE62D-CC46-4613-945A-B61D8A896671}" srcOrd="5" destOrd="0" presId="urn:microsoft.com/office/officeart/2005/8/layout/vList2"/>
    <dgm:cxn modelId="{8DBF5DCF-D36A-4381-BF3B-4039EEFA1AEC}" type="presParOf" srcId="{A0C74162-C176-49BB-BF30-2CC192C9421A}" destId="{C7D7D382-B1CD-49D8-8E48-DF2ED5DBA09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DED214-5F35-4D17-B83D-522B8677D13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FC04D79-63CE-438F-A0A1-DC18AAC06EE2}">
      <dgm:prSet/>
      <dgm:spPr/>
      <dgm:t>
        <a:bodyPr/>
        <a:lstStyle/>
        <a:p>
          <a:r>
            <a:rPr lang="en-IN"/>
            <a:t>Utility is not Usefulness</a:t>
          </a:r>
          <a:endParaRPr lang="en-US"/>
        </a:p>
      </dgm:t>
    </dgm:pt>
    <dgm:pt modelId="{BF7223E5-D49E-4D92-A4DC-53EC097238F6}" type="parTrans" cxnId="{41CB2877-2B07-444A-8B7B-D01F2CB125D0}">
      <dgm:prSet/>
      <dgm:spPr/>
      <dgm:t>
        <a:bodyPr/>
        <a:lstStyle/>
        <a:p>
          <a:endParaRPr lang="en-US"/>
        </a:p>
      </dgm:t>
    </dgm:pt>
    <dgm:pt modelId="{DAF0DDB8-CE1B-47B0-A15A-28ABAAC5410C}" type="sibTrans" cxnId="{41CB2877-2B07-444A-8B7B-D01F2CB125D0}">
      <dgm:prSet/>
      <dgm:spPr/>
      <dgm:t>
        <a:bodyPr/>
        <a:lstStyle/>
        <a:p>
          <a:endParaRPr lang="en-US"/>
        </a:p>
      </dgm:t>
    </dgm:pt>
    <dgm:pt modelId="{78A641CD-5ACE-4FC4-BB28-A037347FF4BC}">
      <dgm:prSet/>
      <dgm:spPr/>
      <dgm:t>
        <a:bodyPr/>
        <a:lstStyle/>
        <a:p>
          <a:r>
            <a:rPr lang="en-US"/>
            <a:t>Utility has no Ethical or Moral Significance</a:t>
          </a:r>
        </a:p>
      </dgm:t>
    </dgm:pt>
    <dgm:pt modelId="{44173256-231E-4CD2-95A0-B41A84A1A00C}" type="parTrans" cxnId="{982B402E-9B7D-4478-9AA3-C13D20AFDA5A}">
      <dgm:prSet/>
      <dgm:spPr/>
      <dgm:t>
        <a:bodyPr/>
        <a:lstStyle/>
        <a:p>
          <a:endParaRPr lang="en-US"/>
        </a:p>
      </dgm:t>
    </dgm:pt>
    <dgm:pt modelId="{30C54B1D-0F0A-4F27-86EC-5C651005C1EC}" type="sibTrans" cxnId="{982B402E-9B7D-4478-9AA3-C13D20AFDA5A}">
      <dgm:prSet/>
      <dgm:spPr/>
      <dgm:t>
        <a:bodyPr/>
        <a:lstStyle/>
        <a:p>
          <a:endParaRPr lang="en-US"/>
        </a:p>
      </dgm:t>
    </dgm:pt>
    <dgm:pt modelId="{E134CB3A-DEC8-4933-931E-4D8B59155EBE}">
      <dgm:prSet/>
      <dgm:spPr/>
      <dgm:t>
        <a:bodyPr/>
        <a:lstStyle/>
        <a:p>
          <a:r>
            <a:rPr lang="en-IN"/>
            <a:t>Utility is Psychological</a:t>
          </a:r>
          <a:endParaRPr lang="en-US"/>
        </a:p>
      </dgm:t>
    </dgm:pt>
    <dgm:pt modelId="{3DA702FA-BDD3-49EC-8FAE-80ECA4D5F7D2}" type="parTrans" cxnId="{D7D89CFB-31C3-4A0C-8CE6-D9A78B83D95D}">
      <dgm:prSet/>
      <dgm:spPr/>
      <dgm:t>
        <a:bodyPr/>
        <a:lstStyle/>
        <a:p>
          <a:endParaRPr lang="en-US"/>
        </a:p>
      </dgm:t>
    </dgm:pt>
    <dgm:pt modelId="{F3E2BA9D-6AE6-473F-8040-E4CCFAD8520A}" type="sibTrans" cxnId="{D7D89CFB-31C3-4A0C-8CE6-D9A78B83D95D}">
      <dgm:prSet/>
      <dgm:spPr/>
      <dgm:t>
        <a:bodyPr/>
        <a:lstStyle/>
        <a:p>
          <a:endParaRPr lang="en-US"/>
        </a:p>
      </dgm:t>
    </dgm:pt>
    <dgm:pt modelId="{271AD3A5-8250-4C63-B796-025976A826C4}">
      <dgm:prSet/>
      <dgm:spPr/>
      <dgm:t>
        <a:bodyPr/>
        <a:lstStyle/>
        <a:p>
          <a:r>
            <a:rPr lang="en-US"/>
            <a:t>Utility is always Individual and Relative</a:t>
          </a:r>
        </a:p>
      </dgm:t>
    </dgm:pt>
    <dgm:pt modelId="{0143DC36-062D-4CA5-8CBB-273115E77D67}" type="parTrans" cxnId="{FC751FE7-B4AB-4BDB-B3A2-ACB9442B2272}">
      <dgm:prSet/>
      <dgm:spPr/>
      <dgm:t>
        <a:bodyPr/>
        <a:lstStyle/>
        <a:p>
          <a:endParaRPr lang="en-US"/>
        </a:p>
      </dgm:t>
    </dgm:pt>
    <dgm:pt modelId="{772686A3-7321-4695-B9E9-868AE1D98899}" type="sibTrans" cxnId="{FC751FE7-B4AB-4BDB-B3A2-ACB9442B2272}">
      <dgm:prSet/>
      <dgm:spPr/>
      <dgm:t>
        <a:bodyPr/>
        <a:lstStyle/>
        <a:p>
          <a:endParaRPr lang="en-US"/>
        </a:p>
      </dgm:t>
    </dgm:pt>
    <dgm:pt modelId="{DCAA80D3-F3D2-4407-AA24-9E730E9CD8F2}">
      <dgm:prSet/>
      <dgm:spPr/>
      <dgm:t>
        <a:bodyPr/>
        <a:lstStyle/>
        <a:p>
          <a:r>
            <a:rPr lang="en-US"/>
            <a:t>Utility cannot be Measured Objectively</a:t>
          </a:r>
        </a:p>
      </dgm:t>
    </dgm:pt>
    <dgm:pt modelId="{05455ABB-44AA-4785-8A6E-D10BDDBE9AC4}" type="parTrans" cxnId="{0F374D54-C51D-42E1-9FEF-003B0CCED868}">
      <dgm:prSet/>
      <dgm:spPr/>
      <dgm:t>
        <a:bodyPr/>
        <a:lstStyle/>
        <a:p>
          <a:endParaRPr lang="en-US"/>
        </a:p>
      </dgm:t>
    </dgm:pt>
    <dgm:pt modelId="{9683767B-78B8-4EBA-9F1A-1BCF1A642C88}" type="sibTrans" cxnId="{0F374D54-C51D-42E1-9FEF-003B0CCED868}">
      <dgm:prSet/>
      <dgm:spPr/>
      <dgm:t>
        <a:bodyPr/>
        <a:lstStyle/>
        <a:p>
          <a:endParaRPr lang="en-US"/>
        </a:p>
      </dgm:t>
    </dgm:pt>
    <dgm:pt modelId="{C83AB5F3-A16A-4CFF-9648-DA840768948B}">
      <dgm:prSet/>
      <dgm:spPr/>
      <dgm:t>
        <a:bodyPr/>
        <a:lstStyle/>
        <a:p>
          <a:r>
            <a:rPr lang="en-US"/>
            <a:t>Utility Depends on the Intensity of Want</a:t>
          </a:r>
        </a:p>
      </dgm:t>
    </dgm:pt>
    <dgm:pt modelId="{E0499481-C074-42C2-B7B2-D1AD52CEF305}" type="parTrans" cxnId="{CA06A855-4D88-4677-883B-21921E606ECA}">
      <dgm:prSet/>
      <dgm:spPr/>
      <dgm:t>
        <a:bodyPr/>
        <a:lstStyle/>
        <a:p>
          <a:endParaRPr lang="en-US"/>
        </a:p>
      </dgm:t>
    </dgm:pt>
    <dgm:pt modelId="{AD45F73C-2256-4F72-97DB-3A6E1AE41C2A}" type="sibTrans" cxnId="{CA06A855-4D88-4677-883B-21921E606ECA}">
      <dgm:prSet/>
      <dgm:spPr/>
      <dgm:t>
        <a:bodyPr/>
        <a:lstStyle/>
        <a:p>
          <a:endParaRPr lang="en-US"/>
        </a:p>
      </dgm:t>
    </dgm:pt>
    <dgm:pt modelId="{D93DDA79-65B4-48FA-B801-FDA9D4C7CB32}" type="pres">
      <dgm:prSet presAssocID="{5DDED214-5F35-4D17-B83D-522B8677D13C}" presName="vert0" presStyleCnt="0">
        <dgm:presLayoutVars>
          <dgm:dir/>
          <dgm:animOne val="branch"/>
          <dgm:animLvl val="lvl"/>
        </dgm:presLayoutVars>
      </dgm:prSet>
      <dgm:spPr/>
    </dgm:pt>
    <dgm:pt modelId="{BDF4A72B-01EF-4AD9-8C46-4C0A887CCA0D}" type="pres">
      <dgm:prSet presAssocID="{5FC04D79-63CE-438F-A0A1-DC18AAC06EE2}" presName="thickLine" presStyleLbl="alignNode1" presStyleIdx="0" presStyleCnt="6"/>
      <dgm:spPr/>
    </dgm:pt>
    <dgm:pt modelId="{DC40C584-D1FD-47CD-B07B-625947EC096A}" type="pres">
      <dgm:prSet presAssocID="{5FC04D79-63CE-438F-A0A1-DC18AAC06EE2}" presName="horz1" presStyleCnt="0"/>
      <dgm:spPr/>
    </dgm:pt>
    <dgm:pt modelId="{8DC4E239-EE36-4427-A173-7DD4738721D3}" type="pres">
      <dgm:prSet presAssocID="{5FC04D79-63CE-438F-A0A1-DC18AAC06EE2}" presName="tx1" presStyleLbl="revTx" presStyleIdx="0" presStyleCnt="6"/>
      <dgm:spPr/>
    </dgm:pt>
    <dgm:pt modelId="{C2A32EFC-C852-48E1-8233-454093C79BA0}" type="pres">
      <dgm:prSet presAssocID="{5FC04D79-63CE-438F-A0A1-DC18AAC06EE2}" presName="vert1" presStyleCnt="0"/>
      <dgm:spPr/>
    </dgm:pt>
    <dgm:pt modelId="{ADC22B97-AE19-49E3-BC2E-86214726E1D3}" type="pres">
      <dgm:prSet presAssocID="{78A641CD-5ACE-4FC4-BB28-A037347FF4BC}" presName="thickLine" presStyleLbl="alignNode1" presStyleIdx="1" presStyleCnt="6"/>
      <dgm:spPr/>
    </dgm:pt>
    <dgm:pt modelId="{3188C66D-EC7F-4D6A-9BD3-B24B9CB60187}" type="pres">
      <dgm:prSet presAssocID="{78A641CD-5ACE-4FC4-BB28-A037347FF4BC}" presName="horz1" presStyleCnt="0"/>
      <dgm:spPr/>
    </dgm:pt>
    <dgm:pt modelId="{DECE9634-D19D-4AFE-B425-114F2E60F677}" type="pres">
      <dgm:prSet presAssocID="{78A641CD-5ACE-4FC4-BB28-A037347FF4BC}" presName="tx1" presStyleLbl="revTx" presStyleIdx="1" presStyleCnt="6"/>
      <dgm:spPr/>
    </dgm:pt>
    <dgm:pt modelId="{B1A0954C-E553-4D46-82E6-FB26FDE04D8D}" type="pres">
      <dgm:prSet presAssocID="{78A641CD-5ACE-4FC4-BB28-A037347FF4BC}" presName="vert1" presStyleCnt="0"/>
      <dgm:spPr/>
    </dgm:pt>
    <dgm:pt modelId="{1E1F61A6-6B4C-45AE-BF73-93BB99195954}" type="pres">
      <dgm:prSet presAssocID="{E134CB3A-DEC8-4933-931E-4D8B59155EBE}" presName="thickLine" presStyleLbl="alignNode1" presStyleIdx="2" presStyleCnt="6"/>
      <dgm:spPr/>
    </dgm:pt>
    <dgm:pt modelId="{F1FEEE66-74DB-4ABF-B8D5-12D7C6CC9C84}" type="pres">
      <dgm:prSet presAssocID="{E134CB3A-DEC8-4933-931E-4D8B59155EBE}" presName="horz1" presStyleCnt="0"/>
      <dgm:spPr/>
    </dgm:pt>
    <dgm:pt modelId="{6D2A7F4B-D581-4E58-9CC6-492EFAFF37AE}" type="pres">
      <dgm:prSet presAssocID="{E134CB3A-DEC8-4933-931E-4D8B59155EBE}" presName="tx1" presStyleLbl="revTx" presStyleIdx="2" presStyleCnt="6"/>
      <dgm:spPr/>
    </dgm:pt>
    <dgm:pt modelId="{53038C48-B3D4-4399-BE7C-BB0013ADF463}" type="pres">
      <dgm:prSet presAssocID="{E134CB3A-DEC8-4933-931E-4D8B59155EBE}" presName="vert1" presStyleCnt="0"/>
      <dgm:spPr/>
    </dgm:pt>
    <dgm:pt modelId="{C7BF9D14-A752-4392-8F5C-19C9D627317A}" type="pres">
      <dgm:prSet presAssocID="{271AD3A5-8250-4C63-B796-025976A826C4}" presName="thickLine" presStyleLbl="alignNode1" presStyleIdx="3" presStyleCnt="6"/>
      <dgm:spPr/>
    </dgm:pt>
    <dgm:pt modelId="{9FB2B33F-DCBF-473B-8D1E-3393B01A8D09}" type="pres">
      <dgm:prSet presAssocID="{271AD3A5-8250-4C63-B796-025976A826C4}" presName="horz1" presStyleCnt="0"/>
      <dgm:spPr/>
    </dgm:pt>
    <dgm:pt modelId="{3A178C73-89E6-4306-9CDD-21FC83EAFAF9}" type="pres">
      <dgm:prSet presAssocID="{271AD3A5-8250-4C63-B796-025976A826C4}" presName="tx1" presStyleLbl="revTx" presStyleIdx="3" presStyleCnt="6"/>
      <dgm:spPr/>
    </dgm:pt>
    <dgm:pt modelId="{8D4CF691-AA34-4053-BF28-0B243C0E87DE}" type="pres">
      <dgm:prSet presAssocID="{271AD3A5-8250-4C63-B796-025976A826C4}" presName="vert1" presStyleCnt="0"/>
      <dgm:spPr/>
    </dgm:pt>
    <dgm:pt modelId="{5F9C9782-274D-4F1D-8DB3-5457939FE1EB}" type="pres">
      <dgm:prSet presAssocID="{DCAA80D3-F3D2-4407-AA24-9E730E9CD8F2}" presName="thickLine" presStyleLbl="alignNode1" presStyleIdx="4" presStyleCnt="6"/>
      <dgm:spPr/>
    </dgm:pt>
    <dgm:pt modelId="{9C52B994-6DCB-458F-90DB-4A62BC6ED866}" type="pres">
      <dgm:prSet presAssocID="{DCAA80D3-F3D2-4407-AA24-9E730E9CD8F2}" presName="horz1" presStyleCnt="0"/>
      <dgm:spPr/>
    </dgm:pt>
    <dgm:pt modelId="{BFE3CDA6-E80C-4E25-B46B-25837CCEC2AA}" type="pres">
      <dgm:prSet presAssocID="{DCAA80D3-F3D2-4407-AA24-9E730E9CD8F2}" presName="tx1" presStyleLbl="revTx" presStyleIdx="4" presStyleCnt="6"/>
      <dgm:spPr/>
    </dgm:pt>
    <dgm:pt modelId="{88A991ED-80F4-48A0-8698-092E5973A2D8}" type="pres">
      <dgm:prSet presAssocID="{DCAA80D3-F3D2-4407-AA24-9E730E9CD8F2}" presName="vert1" presStyleCnt="0"/>
      <dgm:spPr/>
    </dgm:pt>
    <dgm:pt modelId="{CECD0E93-5773-485B-9B9F-9DD997C445C4}" type="pres">
      <dgm:prSet presAssocID="{C83AB5F3-A16A-4CFF-9648-DA840768948B}" presName="thickLine" presStyleLbl="alignNode1" presStyleIdx="5" presStyleCnt="6"/>
      <dgm:spPr/>
    </dgm:pt>
    <dgm:pt modelId="{C23A55B5-4733-4BF1-BFAD-280295B7D543}" type="pres">
      <dgm:prSet presAssocID="{C83AB5F3-A16A-4CFF-9648-DA840768948B}" presName="horz1" presStyleCnt="0"/>
      <dgm:spPr/>
    </dgm:pt>
    <dgm:pt modelId="{C54D1C36-47C5-43FB-B9E3-6FE0999A9615}" type="pres">
      <dgm:prSet presAssocID="{C83AB5F3-A16A-4CFF-9648-DA840768948B}" presName="tx1" presStyleLbl="revTx" presStyleIdx="5" presStyleCnt="6"/>
      <dgm:spPr/>
    </dgm:pt>
    <dgm:pt modelId="{6CD1A237-DD73-48B2-AB04-00AF9F85CCAC}" type="pres">
      <dgm:prSet presAssocID="{C83AB5F3-A16A-4CFF-9648-DA840768948B}" presName="vert1" presStyleCnt="0"/>
      <dgm:spPr/>
    </dgm:pt>
  </dgm:ptLst>
  <dgm:cxnLst>
    <dgm:cxn modelId="{5B85BD21-69B1-49E8-ADE9-62F4025D2C65}" type="presOf" srcId="{C83AB5F3-A16A-4CFF-9648-DA840768948B}" destId="{C54D1C36-47C5-43FB-B9E3-6FE0999A9615}" srcOrd="0" destOrd="0" presId="urn:microsoft.com/office/officeart/2008/layout/LinedList"/>
    <dgm:cxn modelId="{982B402E-9B7D-4478-9AA3-C13D20AFDA5A}" srcId="{5DDED214-5F35-4D17-B83D-522B8677D13C}" destId="{78A641CD-5ACE-4FC4-BB28-A037347FF4BC}" srcOrd="1" destOrd="0" parTransId="{44173256-231E-4CD2-95A0-B41A84A1A00C}" sibTransId="{30C54B1D-0F0A-4F27-86EC-5C651005C1EC}"/>
    <dgm:cxn modelId="{96433F63-AC29-4013-A9F9-195780ED236B}" type="presOf" srcId="{5DDED214-5F35-4D17-B83D-522B8677D13C}" destId="{D93DDA79-65B4-48FA-B801-FDA9D4C7CB32}" srcOrd="0" destOrd="0" presId="urn:microsoft.com/office/officeart/2008/layout/LinedList"/>
    <dgm:cxn modelId="{E5889168-2DE5-47AB-B9F2-B8541B8A7945}" type="presOf" srcId="{DCAA80D3-F3D2-4407-AA24-9E730E9CD8F2}" destId="{BFE3CDA6-E80C-4E25-B46B-25837CCEC2AA}" srcOrd="0" destOrd="0" presId="urn:microsoft.com/office/officeart/2008/layout/LinedList"/>
    <dgm:cxn modelId="{0F374D54-C51D-42E1-9FEF-003B0CCED868}" srcId="{5DDED214-5F35-4D17-B83D-522B8677D13C}" destId="{DCAA80D3-F3D2-4407-AA24-9E730E9CD8F2}" srcOrd="4" destOrd="0" parTransId="{05455ABB-44AA-4785-8A6E-D10BDDBE9AC4}" sibTransId="{9683767B-78B8-4EBA-9F1A-1BCF1A642C88}"/>
    <dgm:cxn modelId="{CA06A855-4D88-4677-883B-21921E606ECA}" srcId="{5DDED214-5F35-4D17-B83D-522B8677D13C}" destId="{C83AB5F3-A16A-4CFF-9648-DA840768948B}" srcOrd="5" destOrd="0" parTransId="{E0499481-C074-42C2-B7B2-D1AD52CEF305}" sibTransId="{AD45F73C-2256-4F72-97DB-3A6E1AE41C2A}"/>
    <dgm:cxn modelId="{41CB2877-2B07-444A-8B7B-D01F2CB125D0}" srcId="{5DDED214-5F35-4D17-B83D-522B8677D13C}" destId="{5FC04D79-63CE-438F-A0A1-DC18AAC06EE2}" srcOrd="0" destOrd="0" parTransId="{BF7223E5-D49E-4D92-A4DC-53EC097238F6}" sibTransId="{DAF0DDB8-CE1B-47B0-A15A-28ABAAC5410C}"/>
    <dgm:cxn modelId="{0D1FB17D-41FE-4F8D-9173-0249ACB4E662}" type="presOf" srcId="{271AD3A5-8250-4C63-B796-025976A826C4}" destId="{3A178C73-89E6-4306-9CDD-21FC83EAFAF9}" srcOrd="0" destOrd="0" presId="urn:microsoft.com/office/officeart/2008/layout/LinedList"/>
    <dgm:cxn modelId="{F1449AB4-C8BD-4C79-B851-9871F829A104}" type="presOf" srcId="{5FC04D79-63CE-438F-A0A1-DC18AAC06EE2}" destId="{8DC4E239-EE36-4427-A173-7DD4738721D3}" srcOrd="0" destOrd="0" presId="urn:microsoft.com/office/officeart/2008/layout/LinedList"/>
    <dgm:cxn modelId="{C3C3F2B8-3AD1-46F4-AFCA-F34600465A58}" type="presOf" srcId="{E134CB3A-DEC8-4933-931E-4D8B59155EBE}" destId="{6D2A7F4B-D581-4E58-9CC6-492EFAFF37AE}" srcOrd="0" destOrd="0" presId="urn:microsoft.com/office/officeart/2008/layout/LinedList"/>
    <dgm:cxn modelId="{FC751FE7-B4AB-4BDB-B3A2-ACB9442B2272}" srcId="{5DDED214-5F35-4D17-B83D-522B8677D13C}" destId="{271AD3A5-8250-4C63-B796-025976A826C4}" srcOrd="3" destOrd="0" parTransId="{0143DC36-062D-4CA5-8CBB-273115E77D67}" sibTransId="{772686A3-7321-4695-B9E9-868AE1D98899}"/>
    <dgm:cxn modelId="{D7D89CFB-31C3-4A0C-8CE6-D9A78B83D95D}" srcId="{5DDED214-5F35-4D17-B83D-522B8677D13C}" destId="{E134CB3A-DEC8-4933-931E-4D8B59155EBE}" srcOrd="2" destOrd="0" parTransId="{3DA702FA-BDD3-49EC-8FAE-80ECA4D5F7D2}" sibTransId="{F3E2BA9D-6AE6-473F-8040-E4CCFAD8520A}"/>
    <dgm:cxn modelId="{42667AFE-9E4C-40D4-B6F6-0663C8A218BE}" type="presOf" srcId="{78A641CD-5ACE-4FC4-BB28-A037347FF4BC}" destId="{DECE9634-D19D-4AFE-B425-114F2E60F677}" srcOrd="0" destOrd="0" presId="urn:microsoft.com/office/officeart/2008/layout/LinedList"/>
    <dgm:cxn modelId="{3E1C7A7A-0500-4349-9D34-E2EBE6EC536C}" type="presParOf" srcId="{D93DDA79-65B4-48FA-B801-FDA9D4C7CB32}" destId="{BDF4A72B-01EF-4AD9-8C46-4C0A887CCA0D}" srcOrd="0" destOrd="0" presId="urn:microsoft.com/office/officeart/2008/layout/LinedList"/>
    <dgm:cxn modelId="{C79E24EF-6865-4AEB-9762-FB70FA7B61DB}" type="presParOf" srcId="{D93DDA79-65B4-48FA-B801-FDA9D4C7CB32}" destId="{DC40C584-D1FD-47CD-B07B-625947EC096A}" srcOrd="1" destOrd="0" presId="urn:microsoft.com/office/officeart/2008/layout/LinedList"/>
    <dgm:cxn modelId="{3353FEAB-330C-4DFC-B5F3-ACCD4E79B4A3}" type="presParOf" srcId="{DC40C584-D1FD-47CD-B07B-625947EC096A}" destId="{8DC4E239-EE36-4427-A173-7DD4738721D3}" srcOrd="0" destOrd="0" presId="urn:microsoft.com/office/officeart/2008/layout/LinedList"/>
    <dgm:cxn modelId="{A2ACEBE6-607A-4FCC-977D-4713CD0ECBDD}" type="presParOf" srcId="{DC40C584-D1FD-47CD-B07B-625947EC096A}" destId="{C2A32EFC-C852-48E1-8233-454093C79BA0}" srcOrd="1" destOrd="0" presId="urn:microsoft.com/office/officeart/2008/layout/LinedList"/>
    <dgm:cxn modelId="{3FB0740E-C2DF-4890-B92A-DF2A5103AA5B}" type="presParOf" srcId="{D93DDA79-65B4-48FA-B801-FDA9D4C7CB32}" destId="{ADC22B97-AE19-49E3-BC2E-86214726E1D3}" srcOrd="2" destOrd="0" presId="urn:microsoft.com/office/officeart/2008/layout/LinedList"/>
    <dgm:cxn modelId="{ABE2A89D-B697-4310-8BEB-871D2BCF6516}" type="presParOf" srcId="{D93DDA79-65B4-48FA-B801-FDA9D4C7CB32}" destId="{3188C66D-EC7F-4D6A-9BD3-B24B9CB60187}" srcOrd="3" destOrd="0" presId="urn:microsoft.com/office/officeart/2008/layout/LinedList"/>
    <dgm:cxn modelId="{19CA12F0-99DD-45D7-9CED-4AA7EBD56F8E}" type="presParOf" srcId="{3188C66D-EC7F-4D6A-9BD3-B24B9CB60187}" destId="{DECE9634-D19D-4AFE-B425-114F2E60F677}" srcOrd="0" destOrd="0" presId="urn:microsoft.com/office/officeart/2008/layout/LinedList"/>
    <dgm:cxn modelId="{08D10DA6-201E-47C1-A432-11B723572C18}" type="presParOf" srcId="{3188C66D-EC7F-4D6A-9BD3-B24B9CB60187}" destId="{B1A0954C-E553-4D46-82E6-FB26FDE04D8D}" srcOrd="1" destOrd="0" presId="urn:microsoft.com/office/officeart/2008/layout/LinedList"/>
    <dgm:cxn modelId="{9A946127-6003-4D36-A6CA-ED680817E471}" type="presParOf" srcId="{D93DDA79-65B4-48FA-B801-FDA9D4C7CB32}" destId="{1E1F61A6-6B4C-45AE-BF73-93BB99195954}" srcOrd="4" destOrd="0" presId="urn:microsoft.com/office/officeart/2008/layout/LinedList"/>
    <dgm:cxn modelId="{84B55ABC-9870-49B9-96EE-CB0C95EDAB97}" type="presParOf" srcId="{D93DDA79-65B4-48FA-B801-FDA9D4C7CB32}" destId="{F1FEEE66-74DB-4ABF-B8D5-12D7C6CC9C84}" srcOrd="5" destOrd="0" presId="urn:microsoft.com/office/officeart/2008/layout/LinedList"/>
    <dgm:cxn modelId="{A771EC04-07A7-493A-AD7B-EB78E28453D4}" type="presParOf" srcId="{F1FEEE66-74DB-4ABF-B8D5-12D7C6CC9C84}" destId="{6D2A7F4B-D581-4E58-9CC6-492EFAFF37AE}" srcOrd="0" destOrd="0" presId="urn:microsoft.com/office/officeart/2008/layout/LinedList"/>
    <dgm:cxn modelId="{2AB6F0FB-BD39-4571-B50C-3D103562785B}" type="presParOf" srcId="{F1FEEE66-74DB-4ABF-B8D5-12D7C6CC9C84}" destId="{53038C48-B3D4-4399-BE7C-BB0013ADF463}" srcOrd="1" destOrd="0" presId="urn:microsoft.com/office/officeart/2008/layout/LinedList"/>
    <dgm:cxn modelId="{796C4CD9-2783-401D-8ED1-4061B48C3D49}" type="presParOf" srcId="{D93DDA79-65B4-48FA-B801-FDA9D4C7CB32}" destId="{C7BF9D14-A752-4392-8F5C-19C9D627317A}" srcOrd="6" destOrd="0" presId="urn:microsoft.com/office/officeart/2008/layout/LinedList"/>
    <dgm:cxn modelId="{FC23AACC-0B96-4B2E-9CD1-6ED6C4BBFFFF}" type="presParOf" srcId="{D93DDA79-65B4-48FA-B801-FDA9D4C7CB32}" destId="{9FB2B33F-DCBF-473B-8D1E-3393B01A8D09}" srcOrd="7" destOrd="0" presId="urn:microsoft.com/office/officeart/2008/layout/LinedList"/>
    <dgm:cxn modelId="{BA32F14D-FB6E-492A-8544-444D5D62254C}" type="presParOf" srcId="{9FB2B33F-DCBF-473B-8D1E-3393B01A8D09}" destId="{3A178C73-89E6-4306-9CDD-21FC83EAFAF9}" srcOrd="0" destOrd="0" presId="urn:microsoft.com/office/officeart/2008/layout/LinedList"/>
    <dgm:cxn modelId="{B4B24919-3537-4537-AEDA-F0213529C8E4}" type="presParOf" srcId="{9FB2B33F-DCBF-473B-8D1E-3393B01A8D09}" destId="{8D4CF691-AA34-4053-BF28-0B243C0E87DE}" srcOrd="1" destOrd="0" presId="urn:microsoft.com/office/officeart/2008/layout/LinedList"/>
    <dgm:cxn modelId="{B2EE7EAC-F047-44F6-A808-4F10D7549E3E}" type="presParOf" srcId="{D93DDA79-65B4-48FA-B801-FDA9D4C7CB32}" destId="{5F9C9782-274D-4F1D-8DB3-5457939FE1EB}" srcOrd="8" destOrd="0" presId="urn:microsoft.com/office/officeart/2008/layout/LinedList"/>
    <dgm:cxn modelId="{1C6FEFD4-97C4-4683-8B6F-058815950895}" type="presParOf" srcId="{D93DDA79-65B4-48FA-B801-FDA9D4C7CB32}" destId="{9C52B994-6DCB-458F-90DB-4A62BC6ED866}" srcOrd="9" destOrd="0" presId="urn:microsoft.com/office/officeart/2008/layout/LinedList"/>
    <dgm:cxn modelId="{900A25D1-C4C8-44A0-A14D-DA3302395989}" type="presParOf" srcId="{9C52B994-6DCB-458F-90DB-4A62BC6ED866}" destId="{BFE3CDA6-E80C-4E25-B46B-25837CCEC2AA}" srcOrd="0" destOrd="0" presId="urn:microsoft.com/office/officeart/2008/layout/LinedList"/>
    <dgm:cxn modelId="{6455F3CA-C10E-43AB-827A-AD3A4975C77F}" type="presParOf" srcId="{9C52B994-6DCB-458F-90DB-4A62BC6ED866}" destId="{88A991ED-80F4-48A0-8698-092E5973A2D8}" srcOrd="1" destOrd="0" presId="urn:microsoft.com/office/officeart/2008/layout/LinedList"/>
    <dgm:cxn modelId="{6BF32BDC-4DB9-47F9-B7C0-1BAC4595B188}" type="presParOf" srcId="{D93DDA79-65B4-48FA-B801-FDA9D4C7CB32}" destId="{CECD0E93-5773-485B-9B9F-9DD997C445C4}" srcOrd="10" destOrd="0" presId="urn:microsoft.com/office/officeart/2008/layout/LinedList"/>
    <dgm:cxn modelId="{1C7C30C3-C6B8-4BA2-A646-04EA9F9EDA9D}" type="presParOf" srcId="{D93DDA79-65B4-48FA-B801-FDA9D4C7CB32}" destId="{C23A55B5-4733-4BF1-BFAD-280295B7D543}" srcOrd="11" destOrd="0" presId="urn:microsoft.com/office/officeart/2008/layout/LinedList"/>
    <dgm:cxn modelId="{614A8D39-6FCB-42D1-A0F1-E073AB69D1C5}" type="presParOf" srcId="{C23A55B5-4733-4BF1-BFAD-280295B7D543}" destId="{C54D1C36-47C5-43FB-B9E3-6FE0999A9615}" srcOrd="0" destOrd="0" presId="urn:microsoft.com/office/officeart/2008/layout/LinedList"/>
    <dgm:cxn modelId="{40A47D08-5663-41F1-BAA0-F5A75EEA8989}" type="presParOf" srcId="{C23A55B5-4733-4BF1-BFAD-280295B7D543}" destId="{6CD1A237-DD73-48B2-AB04-00AF9F85CC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2C1BA3-56C8-4C2E-9BF0-DEA640626F8B}"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FC4BDD5-A0E9-4BFB-9035-EDD525889CEB}">
      <dgm:prSet/>
      <dgm:spPr/>
      <dgm:t>
        <a:bodyPr/>
        <a:lstStyle/>
        <a:p>
          <a:pPr>
            <a:defRPr cap="all"/>
          </a:pPr>
          <a:r>
            <a:rPr lang="en-IN" dirty="0"/>
            <a:t>Form</a:t>
          </a:r>
          <a:endParaRPr lang="en-US" dirty="0"/>
        </a:p>
      </dgm:t>
    </dgm:pt>
    <dgm:pt modelId="{5F1093F8-6FAC-44D0-BB78-8B293BF03F72}" type="parTrans" cxnId="{679CDB87-2DBE-42A1-87C2-C730A6406019}">
      <dgm:prSet/>
      <dgm:spPr/>
      <dgm:t>
        <a:bodyPr/>
        <a:lstStyle/>
        <a:p>
          <a:endParaRPr lang="en-US"/>
        </a:p>
      </dgm:t>
    </dgm:pt>
    <dgm:pt modelId="{213647A2-D3FA-4211-AC77-D3ABB8B7173F}" type="sibTrans" cxnId="{679CDB87-2DBE-42A1-87C2-C730A6406019}">
      <dgm:prSet/>
      <dgm:spPr/>
      <dgm:t>
        <a:bodyPr/>
        <a:lstStyle/>
        <a:p>
          <a:endParaRPr lang="en-US"/>
        </a:p>
      </dgm:t>
    </dgm:pt>
    <dgm:pt modelId="{C0D0B1F0-71B3-494A-8FFB-B98A76D9BC63}">
      <dgm:prSet/>
      <dgm:spPr/>
      <dgm:t>
        <a:bodyPr/>
        <a:lstStyle/>
        <a:p>
          <a:pPr>
            <a:defRPr cap="all"/>
          </a:pPr>
          <a:r>
            <a:rPr lang="en-IN" dirty="0"/>
            <a:t>Place</a:t>
          </a:r>
          <a:endParaRPr lang="en-US" dirty="0"/>
        </a:p>
      </dgm:t>
    </dgm:pt>
    <dgm:pt modelId="{5DD0E3E0-8B13-48BD-9C40-B00D8FB8B9A7}" type="parTrans" cxnId="{30EAF3EF-8B87-4F8D-955C-0260A965877E}">
      <dgm:prSet/>
      <dgm:spPr/>
      <dgm:t>
        <a:bodyPr/>
        <a:lstStyle/>
        <a:p>
          <a:endParaRPr lang="en-US"/>
        </a:p>
      </dgm:t>
    </dgm:pt>
    <dgm:pt modelId="{29FED5F2-ADD7-408D-B83E-F38E9FBEA900}" type="sibTrans" cxnId="{30EAF3EF-8B87-4F8D-955C-0260A965877E}">
      <dgm:prSet/>
      <dgm:spPr/>
      <dgm:t>
        <a:bodyPr/>
        <a:lstStyle/>
        <a:p>
          <a:endParaRPr lang="en-US"/>
        </a:p>
      </dgm:t>
    </dgm:pt>
    <dgm:pt modelId="{35BD37A7-85E0-4643-A626-8B2A18973AD9}">
      <dgm:prSet/>
      <dgm:spPr/>
      <dgm:t>
        <a:bodyPr/>
        <a:lstStyle/>
        <a:p>
          <a:pPr>
            <a:defRPr cap="all"/>
          </a:pPr>
          <a:r>
            <a:rPr lang="en-IN" dirty="0"/>
            <a:t>Time </a:t>
          </a:r>
          <a:endParaRPr lang="en-US" dirty="0"/>
        </a:p>
      </dgm:t>
    </dgm:pt>
    <dgm:pt modelId="{607B67C7-6B57-4919-A55F-9C0FB875B608}" type="parTrans" cxnId="{DE36CDAC-7E65-470C-9532-2689FBEECCB7}">
      <dgm:prSet/>
      <dgm:spPr/>
      <dgm:t>
        <a:bodyPr/>
        <a:lstStyle/>
        <a:p>
          <a:endParaRPr lang="en-US"/>
        </a:p>
      </dgm:t>
    </dgm:pt>
    <dgm:pt modelId="{21125F35-DFC1-4BDD-8020-E3527D3D6740}" type="sibTrans" cxnId="{DE36CDAC-7E65-470C-9532-2689FBEECCB7}">
      <dgm:prSet/>
      <dgm:spPr/>
      <dgm:t>
        <a:bodyPr/>
        <a:lstStyle/>
        <a:p>
          <a:endParaRPr lang="en-US"/>
        </a:p>
      </dgm:t>
    </dgm:pt>
    <dgm:pt modelId="{321536EC-55FF-47EC-BCD6-116BD7BD9CC2}">
      <dgm:prSet/>
      <dgm:spPr/>
      <dgm:t>
        <a:bodyPr/>
        <a:lstStyle/>
        <a:p>
          <a:pPr>
            <a:defRPr cap="all"/>
          </a:pPr>
          <a:r>
            <a:rPr lang="en-IN" dirty="0"/>
            <a:t>Service</a:t>
          </a:r>
          <a:endParaRPr lang="en-US" dirty="0"/>
        </a:p>
      </dgm:t>
    </dgm:pt>
    <dgm:pt modelId="{79F82F48-AB3F-44CA-9C8A-6231D6D4E57D}" type="parTrans" cxnId="{6B298BC4-C8E5-4A18-A307-BFDF915C430C}">
      <dgm:prSet/>
      <dgm:spPr/>
      <dgm:t>
        <a:bodyPr/>
        <a:lstStyle/>
        <a:p>
          <a:endParaRPr lang="en-US"/>
        </a:p>
      </dgm:t>
    </dgm:pt>
    <dgm:pt modelId="{FA4B14D1-A8CF-48E6-9AFE-EE16A6400A02}" type="sibTrans" cxnId="{6B298BC4-C8E5-4A18-A307-BFDF915C430C}">
      <dgm:prSet/>
      <dgm:spPr/>
      <dgm:t>
        <a:bodyPr/>
        <a:lstStyle/>
        <a:p>
          <a:endParaRPr lang="en-US"/>
        </a:p>
      </dgm:t>
    </dgm:pt>
    <dgm:pt modelId="{A407B65B-C37A-4A44-B868-D822CA0CB075}" type="pres">
      <dgm:prSet presAssocID="{492C1BA3-56C8-4C2E-9BF0-DEA640626F8B}" presName="root" presStyleCnt="0">
        <dgm:presLayoutVars>
          <dgm:dir/>
          <dgm:resizeHandles val="exact"/>
        </dgm:presLayoutVars>
      </dgm:prSet>
      <dgm:spPr/>
    </dgm:pt>
    <dgm:pt modelId="{8522CED1-C0D5-4157-8AE1-8561254A4DB8}" type="pres">
      <dgm:prSet presAssocID="{5FC4BDD5-A0E9-4BFB-9035-EDD525889CEB}" presName="compNode" presStyleCnt="0"/>
      <dgm:spPr/>
    </dgm:pt>
    <dgm:pt modelId="{53160160-1900-43AD-90C3-70A98EEE0D74}" type="pres">
      <dgm:prSet presAssocID="{5FC4BDD5-A0E9-4BFB-9035-EDD525889CEB}" presName="iconBgRect" presStyleLbl="bgShp" presStyleIdx="0" presStyleCnt="4"/>
      <dgm:spPr>
        <a:prstGeom prst="round2DiagRect">
          <a:avLst>
            <a:gd name="adj1" fmla="val 29727"/>
            <a:gd name="adj2" fmla="val 0"/>
          </a:avLst>
        </a:prstGeom>
      </dgm:spPr>
    </dgm:pt>
    <dgm:pt modelId="{0889EE2B-17A8-40D9-9DF9-ADC651E16C12}" type="pres">
      <dgm:prSet presAssocID="{5FC4BDD5-A0E9-4BFB-9035-EDD525889C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571942F0-E854-4684-B9A3-48A1A7F6DBD3}" type="pres">
      <dgm:prSet presAssocID="{5FC4BDD5-A0E9-4BFB-9035-EDD525889CEB}" presName="spaceRect" presStyleCnt="0"/>
      <dgm:spPr/>
    </dgm:pt>
    <dgm:pt modelId="{F1D2CF74-0E28-4108-B018-6F8AA3FD2AF4}" type="pres">
      <dgm:prSet presAssocID="{5FC4BDD5-A0E9-4BFB-9035-EDD525889CEB}" presName="textRect" presStyleLbl="revTx" presStyleIdx="0" presStyleCnt="4">
        <dgm:presLayoutVars>
          <dgm:chMax val="1"/>
          <dgm:chPref val="1"/>
        </dgm:presLayoutVars>
      </dgm:prSet>
      <dgm:spPr/>
    </dgm:pt>
    <dgm:pt modelId="{1CC16803-7105-4EDE-A9E4-23DAF076906A}" type="pres">
      <dgm:prSet presAssocID="{213647A2-D3FA-4211-AC77-D3ABB8B7173F}" presName="sibTrans" presStyleCnt="0"/>
      <dgm:spPr/>
    </dgm:pt>
    <dgm:pt modelId="{F9E7FFF9-0D2E-4D1D-B0DC-DAA7C88151FA}" type="pres">
      <dgm:prSet presAssocID="{C0D0B1F0-71B3-494A-8FFB-B98A76D9BC63}" presName="compNode" presStyleCnt="0"/>
      <dgm:spPr/>
    </dgm:pt>
    <dgm:pt modelId="{09EFBEE8-84EF-480B-9EFA-3C4F2A9D48C4}" type="pres">
      <dgm:prSet presAssocID="{C0D0B1F0-71B3-494A-8FFB-B98A76D9BC63}" presName="iconBgRect" presStyleLbl="bgShp" presStyleIdx="1" presStyleCnt="4"/>
      <dgm:spPr>
        <a:prstGeom prst="round2DiagRect">
          <a:avLst>
            <a:gd name="adj1" fmla="val 29727"/>
            <a:gd name="adj2" fmla="val 0"/>
          </a:avLst>
        </a:prstGeom>
      </dgm:spPr>
    </dgm:pt>
    <dgm:pt modelId="{9BEF48D8-C922-45D5-A106-271B39468BA7}" type="pres">
      <dgm:prSet presAssocID="{C0D0B1F0-71B3-494A-8FFB-B98A76D9BC6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me"/>
        </a:ext>
      </dgm:extLst>
    </dgm:pt>
    <dgm:pt modelId="{C2645660-F1B8-49A2-B066-ECF18105E381}" type="pres">
      <dgm:prSet presAssocID="{C0D0B1F0-71B3-494A-8FFB-B98A76D9BC63}" presName="spaceRect" presStyleCnt="0"/>
      <dgm:spPr/>
    </dgm:pt>
    <dgm:pt modelId="{95308982-47E5-499F-94FE-E70DB4B6B83D}" type="pres">
      <dgm:prSet presAssocID="{C0D0B1F0-71B3-494A-8FFB-B98A76D9BC63}" presName="textRect" presStyleLbl="revTx" presStyleIdx="1" presStyleCnt="4">
        <dgm:presLayoutVars>
          <dgm:chMax val="1"/>
          <dgm:chPref val="1"/>
        </dgm:presLayoutVars>
      </dgm:prSet>
      <dgm:spPr/>
    </dgm:pt>
    <dgm:pt modelId="{9B543FA5-7BCA-4752-AE7A-A5A8CAEA13E3}" type="pres">
      <dgm:prSet presAssocID="{29FED5F2-ADD7-408D-B83E-F38E9FBEA900}" presName="sibTrans" presStyleCnt="0"/>
      <dgm:spPr/>
    </dgm:pt>
    <dgm:pt modelId="{1BBC4030-DCB7-4FC9-99D0-A4B468DFD969}" type="pres">
      <dgm:prSet presAssocID="{35BD37A7-85E0-4643-A626-8B2A18973AD9}" presName="compNode" presStyleCnt="0"/>
      <dgm:spPr/>
    </dgm:pt>
    <dgm:pt modelId="{9E748187-A807-4040-90EE-1FEF97664735}" type="pres">
      <dgm:prSet presAssocID="{35BD37A7-85E0-4643-A626-8B2A18973AD9}" presName="iconBgRect" presStyleLbl="bgShp" presStyleIdx="2" presStyleCnt="4"/>
      <dgm:spPr>
        <a:prstGeom prst="round2DiagRect">
          <a:avLst>
            <a:gd name="adj1" fmla="val 29727"/>
            <a:gd name="adj2" fmla="val 0"/>
          </a:avLst>
        </a:prstGeom>
      </dgm:spPr>
    </dgm:pt>
    <dgm:pt modelId="{6E74B9BB-E039-45A3-8A96-C8F921671373}" type="pres">
      <dgm:prSet presAssocID="{35BD37A7-85E0-4643-A626-8B2A18973AD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55A88DA2-DF59-4D87-BC0C-1879E61A7965}" type="pres">
      <dgm:prSet presAssocID="{35BD37A7-85E0-4643-A626-8B2A18973AD9}" presName="spaceRect" presStyleCnt="0"/>
      <dgm:spPr/>
    </dgm:pt>
    <dgm:pt modelId="{EFCF84B1-E575-472A-915C-525B20DDF9BE}" type="pres">
      <dgm:prSet presAssocID="{35BD37A7-85E0-4643-A626-8B2A18973AD9}" presName="textRect" presStyleLbl="revTx" presStyleIdx="2" presStyleCnt="4">
        <dgm:presLayoutVars>
          <dgm:chMax val="1"/>
          <dgm:chPref val="1"/>
        </dgm:presLayoutVars>
      </dgm:prSet>
      <dgm:spPr/>
    </dgm:pt>
    <dgm:pt modelId="{4E62CA5E-66F0-4E40-A002-5F8FCCBBF613}" type="pres">
      <dgm:prSet presAssocID="{21125F35-DFC1-4BDD-8020-E3527D3D6740}" presName="sibTrans" presStyleCnt="0"/>
      <dgm:spPr/>
    </dgm:pt>
    <dgm:pt modelId="{7E8F534B-8FBC-47DF-A42F-18E3A428F22F}" type="pres">
      <dgm:prSet presAssocID="{321536EC-55FF-47EC-BCD6-116BD7BD9CC2}" presName="compNode" presStyleCnt="0"/>
      <dgm:spPr/>
    </dgm:pt>
    <dgm:pt modelId="{BFAB89D8-5628-45A6-B8C2-237194CCF579}" type="pres">
      <dgm:prSet presAssocID="{321536EC-55FF-47EC-BCD6-116BD7BD9CC2}" presName="iconBgRect" presStyleLbl="bgShp" presStyleIdx="3" presStyleCnt="4"/>
      <dgm:spPr>
        <a:prstGeom prst="round2DiagRect">
          <a:avLst>
            <a:gd name="adj1" fmla="val 29727"/>
            <a:gd name="adj2" fmla="val 0"/>
          </a:avLst>
        </a:prstGeom>
      </dgm:spPr>
    </dgm:pt>
    <dgm:pt modelId="{C7F20FB4-2081-4539-80A1-DA9EED43357D}" type="pres">
      <dgm:prSet presAssocID="{321536EC-55FF-47EC-BCD6-116BD7BD9CC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7E7C712A-B41F-4657-B4AA-4859B2141E9B}" type="pres">
      <dgm:prSet presAssocID="{321536EC-55FF-47EC-BCD6-116BD7BD9CC2}" presName="spaceRect" presStyleCnt="0"/>
      <dgm:spPr/>
    </dgm:pt>
    <dgm:pt modelId="{38A1D5DE-555C-4312-B247-0E38F215EA49}" type="pres">
      <dgm:prSet presAssocID="{321536EC-55FF-47EC-BCD6-116BD7BD9CC2}" presName="textRect" presStyleLbl="revTx" presStyleIdx="3" presStyleCnt="4">
        <dgm:presLayoutVars>
          <dgm:chMax val="1"/>
          <dgm:chPref val="1"/>
        </dgm:presLayoutVars>
      </dgm:prSet>
      <dgm:spPr/>
    </dgm:pt>
  </dgm:ptLst>
  <dgm:cxnLst>
    <dgm:cxn modelId="{A9C51207-DD54-4FFA-9643-9B96835238C7}" type="presOf" srcId="{5FC4BDD5-A0E9-4BFB-9035-EDD525889CEB}" destId="{F1D2CF74-0E28-4108-B018-6F8AA3FD2AF4}" srcOrd="0" destOrd="0" presId="urn:microsoft.com/office/officeart/2018/5/layout/IconLeafLabelList"/>
    <dgm:cxn modelId="{3F2C0636-453D-4BAB-8300-EC2C5899A2A1}" type="presOf" srcId="{C0D0B1F0-71B3-494A-8FFB-B98A76D9BC63}" destId="{95308982-47E5-499F-94FE-E70DB4B6B83D}" srcOrd="0" destOrd="0" presId="urn:microsoft.com/office/officeart/2018/5/layout/IconLeafLabelList"/>
    <dgm:cxn modelId="{679CDB87-2DBE-42A1-87C2-C730A6406019}" srcId="{492C1BA3-56C8-4C2E-9BF0-DEA640626F8B}" destId="{5FC4BDD5-A0E9-4BFB-9035-EDD525889CEB}" srcOrd="0" destOrd="0" parTransId="{5F1093F8-6FAC-44D0-BB78-8B293BF03F72}" sibTransId="{213647A2-D3FA-4211-AC77-D3ABB8B7173F}"/>
    <dgm:cxn modelId="{FF4EEF95-4EE4-444E-8DF5-EC1421AEEECA}" type="presOf" srcId="{321536EC-55FF-47EC-BCD6-116BD7BD9CC2}" destId="{38A1D5DE-555C-4312-B247-0E38F215EA49}" srcOrd="0" destOrd="0" presId="urn:microsoft.com/office/officeart/2018/5/layout/IconLeafLabelList"/>
    <dgm:cxn modelId="{DE36CDAC-7E65-470C-9532-2689FBEECCB7}" srcId="{492C1BA3-56C8-4C2E-9BF0-DEA640626F8B}" destId="{35BD37A7-85E0-4643-A626-8B2A18973AD9}" srcOrd="2" destOrd="0" parTransId="{607B67C7-6B57-4919-A55F-9C0FB875B608}" sibTransId="{21125F35-DFC1-4BDD-8020-E3527D3D6740}"/>
    <dgm:cxn modelId="{6B298BC4-C8E5-4A18-A307-BFDF915C430C}" srcId="{492C1BA3-56C8-4C2E-9BF0-DEA640626F8B}" destId="{321536EC-55FF-47EC-BCD6-116BD7BD9CC2}" srcOrd="3" destOrd="0" parTransId="{79F82F48-AB3F-44CA-9C8A-6231D6D4E57D}" sibTransId="{FA4B14D1-A8CF-48E6-9AFE-EE16A6400A02}"/>
    <dgm:cxn modelId="{649EF4C8-7D46-4B93-8788-52C9EA55D5C4}" type="presOf" srcId="{492C1BA3-56C8-4C2E-9BF0-DEA640626F8B}" destId="{A407B65B-C37A-4A44-B868-D822CA0CB075}" srcOrd="0" destOrd="0" presId="urn:microsoft.com/office/officeart/2018/5/layout/IconLeafLabelList"/>
    <dgm:cxn modelId="{A26888D6-9D0D-4E93-B186-B39952C3F306}" type="presOf" srcId="{35BD37A7-85E0-4643-A626-8B2A18973AD9}" destId="{EFCF84B1-E575-472A-915C-525B20DDF9BE}" srcOrd="0" destOrd="0" presId="urn:microsoft.com/office/officeart/2018/5/layout/IconLeafLabelList"/>
    <dgm:cxn modelId="{30EAF3EF-8B87-4F8D-955C-0260A965877E}" srcId="{492C1BA3-56C8-4C2E-9BF0-DEA640626F8B}" destId="{C0D0B1F0-71B3-494A-8FFB-B98A76D9BC63}" srcOrd="1" destOrd="0" parTransId="{5DD0E3E0-8B13-48BD-9C40-B00D8FB8B9A7}" sibTransId="{29FED5F2-ADD7-408D-B83E-F38E9FBEA900}"/>
    <dgm:cxn modelId="{E6B69978-10FC-4574-A92C-5ECF5EB1AB2F}" type="presParOf" srcId="{A407B65B-C37A-4A44-B868-D822CA0CB075}" destId="{8522CED1-C0D5-4157-8AE1-8561254A4DB8}" srcOrd="0" destOrd="0" presId="urn:microsoft.com/office/officeart/2018/5/layout/IconLeafLabelList"/>
    <dgm:cxn modelId="{35391865-B4F8-4017-BF3E-3426DCC76C39}" type="presParOf" srcId="{8522CED1-C0D5-4157-8AE1-8561254A4DB8}" destId="{53160160-1900-43AD-90C3-70A98EEE0D74}" srcOrd="0" destOrd="0" presId="urn:microsoft.com/office/officeart/2018/5/layout/IconLeafLabelList"/>
    <dgm:cxn modelId="{2D098414-A786-4AB8-9D9B-A5DD35EC20F8}" type="presParOf" srcId="{8522CED1-C0D5-4157-8AE1-8561254A4DB8}" destId="{0889EE2B-17A8-40D9-9DF9-ADC651E16C12}" srcOrd="1" destOrd="0" presId="urn:microsoft.com/office/officeart/2018/5/layout/IconLeafLabelList"/>
    <dgm:cxn modelId="{2FFE1704-2C4F-4B8F-A1DF-2F08499904EB}" type="presParOf" srcId="{8522CED1-C0D5-4157-8AE1-8561254A4DB8}" destId="{571942F0-E854-4684-B9A3-48A1A7F6DBD3}" srcOrd="2" destOrd="0" presId="urn:microsoft.com/office/officeart/2018/5/layout/IconLeafLabelList"/>
    <dgm:cxn modelId="{C02416BD-FCC3-4B35-A486-0AFFADD11D05}" type="presParOf" srcId="{8522CED1-C0D5-4157-8AE1-8561254A4DB8}" destId="{F1D2CF74-0E28-4108-B018-6F8AA3FD2AF4}" srcOrd="3" destOrd="0" presId="urn:microsoft.com/office/officeart/2018/5/layout/IconLeafLabelList"/>
    <dgm:cxn modelId="{A92051AA-CDCD-4DCA-AAC5-F77661AC90E3}" type="presParOf" srcId="{A407B65B-C37A-4A44-B868-D822CA0CB075}" destId="{1CC16803-7105-4EDE-A9E4-23DAF076906A}" srcOrd="1" destOrd="0" presId="urn:microsoft.com/office/officeart/2018/5/layout/IconLeafLabelList"/>
    <dgm:cxn modelId="{2373F573-706E-48A9-9246-031B1ED50522}" type="presParOf" srcId="{A407B65B-C37A-4A44-B868-D822CA0CB075}" destId="{F9E7FFF9-0D2E-4D1D-B0DC-DAA7C88151FA}" srcOrd="2" destOrd="0" presId="urn:microsoft.com/office/officeart/2018/5/layout/IconLeafLabelList"/>
    <dgm:cxn modelId="{B5EC0E85-1AF5-4152-83BD-BA7DC927DAF0}" type="presParOf" srcId="{F9E7FFF9-0D2E-4D1D-B0DC-DAA7C88151FA}" destId="{09EFBEE8-84EF-480B-9EFA-3C4F2A9D48C4}" srcOrd="0" destOrd="0" presId="urn:microsoft.com/office/officeart/2018/5/layout/IconLeafLabelList"/>
    <dgm:cxn modelId="{5E44DCF7-B86E-4473-9B3B-114A2C1ECC13}" type="presParOf" srcId="{F9E7FFF9-0D2E-4D1D-B0DC-DAA7C88151FA}" destId="{9BEF48D8-C922-45D5-A106-271B39468BA7}" srcOrd="1" destOrd="0" presId="urn:microsoft.com/office/officeart/2018/5/layout/IconLeafLabelList"/>
    <dgm:cxn modelId="{66D4F2A3-7502-4DA0-8C23-26A8AFB69A64}" type="presParOf" srcId="{F9E7FFF9-0D2E-4D1D-B0DC-DAA7C88151FA}" destId="{C2645660-F1B8-49A2-B066-ECF18105E381}" srcOrd="2" destOrd="0" presId="urn:microsoft.com/office/officeart/2018/5/layout/IconLeafLabelList"/>
    <dgm:cxn modelId="{7B9847DD-873F-453E-8AEC-753B265BE34F}" type="presParOf" srcId="{F9E7FFF9-0D2E-4D1D-B0DC-DAA7C88151FA}" destId="{95308982-47E5-499F-94FE-E70DB4B6B83D}" srcOrd="3" destOrd="0" presId="urn:microsoft.com/office/officeart/2018/5/layout/IconLeafLabelList"/>
    <dgm:cxn modelId="{94F3158F-11E9-4D75-91EF-6798F58EA4D7}" type="presParOf" srcId="{A407B65B-C37A-4A44-B868-D822CA0CB075}" destId="{9B543FA5-7BCA-4752-AE7A-A5A8CAEA13E3}" srcOrd="3" destOrd="0" presId="urn:microsoft.com/office/officeart/2018/5/layout/IconLeafLabelList"/>
    <dgm:cxn modelId="{409E7714-43C8-4742-A879-2FB8CE9A87D4}" type="presParOf" srcId="{A407B65B-C37A-4A44-B868-D822CA0CB075}" destId="{1BBC4030-DCB7-4FC9-99D0-A4B468DFD969}" srcOrd="4" destOrd="0" presId="urn:microsoft.com/office/officeart/2018/5/layout/IconLeafLabelList"/>
    <dgm:cxn modelId="{257856BA-A350-4D86-A2E9-14C64F23B921}" type="presParOf" srcId="{1BBC4030-DCB7-4FC9-99D0-A4B468DFD969}" destId="{9E748187-A807-4040-90EE-1FEF97664735}" srcOrd="0" destOrd="0" presId="urn:microsoft.com/office/officeart/2018/5/layout/IconLeafLabelList"/>
    <dgm:cxn modelId="{AE6D40D7-CC55-410A-B9C2-49303864FD25}" type="presParOf" srcId="{1BBC4030-DCB7-4FC9-99D0-A4B468DFD969}" destId="{6E74B9BB-E039-45A3-8A96-C8F921671373}" srcOrd="1" destOrd="0" presId="urn:microsoft.com/office/officeart/2018/5/layout/IconLeafLabelList"/>
    <dgm:cxn modelId="{870B6DCD-B92C-4AA7-AAC2-C96BB250860C}" type="presParOf" srcId="{1BBC4030-DCB7-4FC9-99D0-A4B468DFD969}" destId="{55A88DA2-DF59-4D87-BC0C-1879E61A7965}" srcOrd="2" destOrd="0" presId="urn:microsoft.com/office/officeart/2018/5/layout/IconLeafLabelList"/>
    <dgm:cxn modelId="{3AEC05E1-C45F-4DA1-BE30-429BDC98EDEF}" type="presParOf" srcId="{1BBC4030-DCB7-4FC9-99D0-A4B468DFD969}" destId="{EFCF84B1-E575-472A-915C-525B20DDF9BE}" srcOrd="3" destOrd="0" presId="urn:microsoft.com/office/officeart/2018/5/layout/IconLeafLabelList"/>
    <dgm:cxn modelId="{2A7B9168-77D6-419C-8621-0AF2FFBB3EDA}" type="presParOf" srcId="{A407B65B-C37A-4A44-B868-D822CA0CB075}" destId="{4E62CA5E-66F0-4E40-A002-5F8FCCBBF613}" srcOrd="5" destOrd="0" presId="urn:microsoft.com/office/officeart/2018/5/layout/IconLeafLabelList"/>
    <dgm:cxn modelId="{F2E47855-15B8-43D2-8A3F-04F6DC91B785}" type="presParOf" srcId="{A407B65B-C37A-4A44-B868-D822CA0CB075}" destId="{7E8F534B-8FBC-47DF-A42F-18E3A428F22F}" srcOrd="6" destOrd="0" presId="urn:microsoft.com/office/officeart/2018/5/layout/IconLeafLabelList"/>
    <dgm:cxn modelId="{878E4EC3-151D-448D-88C6-5E414D513EDF}" type="presParOf" srcId="{7E8F534B-8FBC-47DF-A42F-18E3A428F22F}" destId="{BFAB89D8-5628-45A6-B8C2-237194CCF579}" srcOrd="0" destOrd="0" presId="urn:microsoft.com/office/officeart/2018/5/layout/IconLeafLabelList"/>
    <dgm:cxn modelId="{995887BA-0C17-4A2A-9869-D08F527E8B53}" type="presParOf" srcId="{7E8F534B-8FBC-47DF-A42F-18E3A428F22F}" destId="{C7F20FB4-2081-4539-80A1-DA9EED43357D}" srcOrd="1" destOrd="0" presId="urn:microsoft.com/office/officeart/2018/5/layout/IconLeafLabelList"/>
    <dgm:cxn modelId="{111D9131-F98E-4894-BF27-0C2F17411854}" type="presParOf" srcId="{7E8F534B-8FBC-47DF-A42F-18E3A428F22F}" destId="{7E7C712A-B41F-4657-B4AA-4859B2141E9B}" srcOrd="2" destOrd="0" presId="urn:microsoft.com/office/officeart/2018/5/layout/IconLeafLabelList"/>
    <dgm:cxn modelId="{9B4A288A-226E-47D0-8345-1CBE58057885}" type="presParOf" srcId="{7E8F534B-8FBC-47DF-A42F-18E3A428F22F}" destId="{38A1D5DE-555C-4312-B247-0E38F215EA4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87A249-677F-42BA-988E-B0B32B93946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6CA4621-CEF5-4CB3-B3BF-646C54FD7C1D}">
      <dgm:prSet/>
      <dgm:spPr/>
      <dgm:t>
        <a:bodyPr/>
        <a:lstStyle/>
        <a:p>
          <a:r>
            <a:rPr lang="en-US" b="1" dirty="0"/>
            <a:t>Marginal Utility- </a:t>
          </a:r>
          <a:r>
            <a:rPr lang="en-US" dirty="0"/>
            <a:t>Marginal utility is the utility derived from the last or marginal unit of consumption. It refers to the additional utility derived from an extra unit of the given commodity purchased, acquired or consumed by the consumer.</a:t>
          </a:r>
        </a:p>
      </dgm:t>
    </dgm:pt>
    <dgm:pt modelId="{2357622E-1E06-43F0-B61D-172F0D3366D7}" type="parTrans" cxnId="{A3C63436-6CE8-4613-AF42-86BD475E30FB}">
      <dgm:prSet/>
      <dgm:spPr/>
      <dgm:t>
        <a:bodyPr/>
        <a:lstStyle/>
        <a:p>
          <a:endParaRPr lang="en-US"/>
        </a:p>
      </dgm:t>
    </dgm:pt>
    <dgm:pt modelId="{6DB9AB37-2388-435A-923F-B05229B69C2F}" type="sibTrans" cxnId="{A3C63436-6CE8-4613-AF42-86BD475E30FB}">
      <dgm:prSet/>
      <dgm:spPr/>
      <dgm:t>
        <a:bodyPr/>
        <a:lstStyle/>
        <a:p>
          <a:endParaRPr lang="en-US"/>
        </a:p>
      </dgm:t>
    </dgm:pt>
    <dgm:pt modelId="{3CABC2FD-EB39-481E-B633-5C9C66160E6B}">
      <dgm:prSet/>
      <dgm:spPr/>
      <dgm:t>
        <a:bodyPr/>
        <a:lstStyle/>
        <a:p>
          <a:r>
            <a:rPr lang="en-US" b="1" dirty="0"/>
            <a:t>Total Utility </a:t>
          </a:r>
          <a:r>
            <a:rPr lang="en-US" dirty="0"/>
            <a:t>- Total Utility is the utility from all units of consumption.</a:t>
          </a:r>
        </a:p>
      </dgm:t>
    </dgm:pt>
    <dgm:pt modelId="{04599BCE-A4B3-4B1F-8518-FC86DBE01CAC}" type="parTrans" cxnId="{DDFB69CC-DC69-49AF-B992-B40BDE0DCF2F}">
      <dgm:prSet/>
      <dgm:spPr/>
      <dgm:t>
        <a:bodyPr/>
        <a:lstStyle/>
        <a:p>
          <a:endParaRPr lang="en-US"/>
        </a:p>
      </dgm:t>
    </dgm:pt>
    <dgm:pt modelId="{202CA0A4-8EC7-4AC2-8A55-B558D94AC827}" type="sibTrans" cxnId="{DDFB69CC-DC69-49AF-B992-B40BDE0DCF2F}">
      <dgm:prSet/>
      <dgm:spPr/>
      <dgm:t>
        <a:bodyPr/>
        <a:lstStyle/>
        <a:p>
          <a:endParaRPr lang="en-US"/>
        </a:p>
      </dgm:t>
    </dgm:pt>
    <dgm:pt modelId="{96E09196-AAA3-43CD-BB12-E9C635318807}">
      <dgm:prSet/>
      <dgm:spPr/>
      <dgm:t>
        <a:bodyPr/>
        <a:lstStyle/>
        <a:p>
          <a:r>
            <a:rPr lang="en-US" b="1" dirty="0"/>
            <a:t>Average Utility </a:t>
          </a:r>
          <a:r>
            <a:rPr lang="en-US" dirty="0"/>
            <a:t>-Average Utility is that utility in which the total unit of consumption of goods is divided by the number of Total Units. </a:t>
          </a:r>
        </a:p>
      </dgm:t>
    </dgm:pt>
    <dgm:pt modelId="{C847375C-6656-457C-B0CD-55A7C2835B44}" type="parTrans" cxnId="{2FB293AB-7ABA-47BD-B808-444D384CCFEA}">
      <dgm:prSet/>
      <dgm:spPr/>
      <dgm:t>
        <a:bodyPr/>
        <a:lstStyle/>
        <a:p>
          <a:endParaRPr lang="en-US"/>
        </a:p>
      </dgm:t>
    </dgm:pt>
    <dgm:pt modelId="{6EAFDD82-281D-48DC-9E9A-610660EA6536}" type="sibTrans" cxnId="{2FB293AB-7ABA-47BD-B808-444D384CCFEA}">
      <dgm:prSet/>
      <dgm:spPr/>
      <dgm:t>
        <a:bodyPr/>
        <a:lstStyle/>
        <a:p>
          <a:endParaRPr lang="en-US"/>
        </a:p>
      </dgm:t>
    </dgm:pt>
    <dgm:pt modelId="{1234A407-E274-443B-81B8-8323AD33D2E7}" type="pres">
      <dgm:prSet presAssocID="{D787A249-677F-42BA-988E-B0B32B93946B}" presName="root" presStyleCnt="0">
        <dgm:presLayoutVars>
          <dgm:dir/>
          <dgm:resizeHandles val="exact"/>
        </dgm:presLayoutVars>
      </dgm:prSet>
      <dgm:spPr/>
    </dgm:pt>
    <dgm:pt modelId="{CA7887BF-FDCD-4721-A5A9-D790040C09A7}" type="pres">
      <dgm:prSet presAssocID="{16CA4621-CEF5-4CB3-B3BF-646C54FD7C1D}" presName="compNode" presStyleCnt="0"/>
      <dgm:spPr/>
    </dgm:pt>
    <dgm:pt modelId="{59E7BA90-CFF6-4638-9DF1-F54224714F15}" type="pres">
      <dgm:prSet presAssocID="{16CA4621-CEF5-4CB3-B3BF-646C54FD7C1D}" presName="bgRect" presStyleLbl="bgShp" presStyleIdx="0" presStyleCnt="3"/>
      <dgm:spPr/>
    </dgm:pt>
    <dgm:pt modelId="{AF06141D-A900-4F3A-A9A0-155C6865342C}" type="pres">
      <dgm:prSet presAssocID="{16CA4621-CEF5-4CB3-B3BF-646C54FD7C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D426AAE8-6528-47E4-B7D0-1A46E7220023}" type="pres">
      <dgm:prSet presAssocID="{16CA4621-CEF5-4CB3-B3BF-646C54FD7C1D}" presName="spaceRect" presStyleCnt="0"/>
      <dgm:spPr/>
    </dgm:pt>
    <dgm:pt modelId="{3579B131-03F1-4003-8C17-576FE86C90CB}" type="pres">
      <dgm:prSet presAssocID="{16CA4621-CEF5-4CB3-B3BF-646C54FD7C1D}" presName="parTx" presStyleLbl="revTx" presStyleIdx="0" presStyleCnt="3">
        <dgm:presLayoutVars>
          <dgm:chMax val="0"/>
          <dgm:chPref val="0"/>
        </dgm:presLayoutVars>
      </dgm:prSet>
      <dgm:spPr/>
    </dgm:pt>
    <dgm:pt modelId="{E763DE23-AF41-43CA-9031-52D70B4B2705}" type="pres">
      <dgm:prSet presAssocID="{6DB9AB37-2388-435A-923F-B05229B69C2F}" presName="sibTrans" presStyleCnt="0"/>
      <dgm:spPr/>
    </dgm:pt>
    <dgm:pt modelId="{AEBE564C-B455-4A27-BFEC-E7E60E1EA84A}" type="pres">
      <dgm:prSet presAssocID="{3CABC2FD-EB39-481E-B633-5C9C66160E6B}" presName="compNode" presStyleCnt="0"/>
      <dgm:spPr/>
    </dgm:pt>
    <dgm:pt modelId="{1E73A4CB-6DD2-4204-AB3E-7842170303D3}" type="pres">
      <dgm:prSet presAssocID="{3CABC2FD-EB39-481E-B633-5C9C66160E6B}" presName="bgRect" presStyleLbl="bgShp" presStyleIdx="1" presStyleCnt="3"/>
      <dgm:spPr/>
    </dgm:pt>
    <dgm:pt modelId="{09D84FF3-6947-4ED2-BF3A-A1D69E8534DA}" type="pres">
      <dgm:prSet presAssocID="{3CABC2FD-EB39-481E-B633-5C9C66160E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D0503BD1-B99F-416F-B6B6-C4C9667BA575}" type="pres">
      <dgm:prSet presAssocID="{3CABC2FD-EB39-481E-B633-5C9C66160E6B}" presName="spaceRect" presStyleCnt="0"/>
      <dgm:spPr/>
    </dgm:pt>
    <dgm:pt modelId="{87D7178F-AD0A-49DA-AE5D-D83B7E1FF770}" type="pres">
      <dgm:prSet presAssocID="{3CABC2FD-EB39-481E-B633-5C9C66160E6B}" presName="parTx" presStyleLbl="revTx" presStyleIdx="1" presStyleCnt="3">
        <dgm:presLayoutVars>
          <dgm:chMax val="0"/>
          <dgm:chPref val="0"/>
        </dgm:presLayoutVars>
      </dgm:prSet>
      <dgm:spPr/>
    </dgm:pt>
    <dgm:pt modelId="{A937ACE5-1C24-468E-9F93-8758DD47197D}" type="pres">
      <dgm:prSet presAssocID="{202CA0A4-8EC7-4AC2-8A55-B558D94AC827}" presName="sibTrans" presStyleCnt="0"/>
      <dgm:spPr/>
    </dgm:pt>
    <dgm:pt modelId="{94ACA2FB-3A71-4E72-9DB2-59E0F2048458}" type="pres">
      <dgm:prSet presAssocID="{96E09196-AAA3-43CD-BB12-E9C635318807}" presName="compNode" presStyleCnt="0"/>
      <dgm:spPr/>
    </dgm:pt>
    <dgm:pt modelId="{77B229C9-1BB6-4197-8A91-4B7385F7A041}" type="pres">
      <dgm:prSet presAssocID="{96E09196-AAA3-43CD-BB12-E9C635318807}" presName="bgRect" presStyleLbl="bgShp" presStyleIdx="2" presStyleCnt="3"/>
      <dgm:spPr/>
    </dgm:pt>
    <dgm:pt modelId="{E3C95816-7061-42A7-9221-1B504E565D25}" type="pres">
      <dgm:prSet presAssocID="{96E09196-AAA3-43CD-BB12-E9C6353188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81890BC5-C87A-497A-86A0-3F4C8F63C650}" type="pres">
      <dgm:prSet presAssocID="{96E09196-AAA3-43CD-BB12-E9C635318807}" presName="spaceRect" presStyleCnt="0"/>
      <dgm:spPr/>
    </dgm:pt>
    <dgm:pt modelId="{A246CD81-8063-4ABD-89FB-932626F35565}" type="pres">
      <dgm:prSet presAssocID="{96E09196-AAA3-43CD-BB12-E9C635318807}" presName="parTx" presStyleLbl="revTx" presStyleIdx="2" presStyleCnt="3">
        <dgm:presLayoutVars>
          <dgm:chMax val="0"/>
          <dgm:chPref val="0"/>
        </dgm:presLayoutVars>
      </dgm:prSet>
      <dgm:spPr/>
    </dgm:pt>
  </dgm:ptLst>
  <dgm:cxnLst>
    <dgm:cxn modelId="{E7B25E08-31B6-4139-BD70-57D76D30D418}" type="presOf" srcId="{96E09196-AAA3-43CD-BB12-E9C635318807}" destId="{A246CD81-8063-4ABD-89FB-932626F35565}" srcOrd="0" destOrd="0" presId="urn:microsoft.com/office/officeart/2018/2/layout/IconVerticalSolidList"/>
    <dgm:cxn modelId="{A3C63436-6CE8-4613-AF42-86BD475E30FB}" srcId="{D787A249-677F-42BA-988E-B0B32B93946B}" destId="{16CA4621-CEF5-4CB3-B3BF-646C54FD7C1D}" srcOrd="0" destOrd="0" parTransId="{2357622E-1E06-43F0-B61D-172F0D3366D7}" sibTransId="{6DB9AB37-2388-435A-923F-B05229B69C2F}"/>
    <dgm:cxn modelId="{0C461D5D-C717-4F8A-876D-AE34AE8398D1}" type="presOf" srcId="{16CA4621-CEF5-4CB3-B3BF-646C54FD7C1D}" destId="{3579B131-03F1-4003-8C17-576FE86C90CB}" srcOrd="0" destOrd="0" presId="urn:microsoft.com/office/officeart/2018/2/layout/IconVerticalSolidList"/>
    <dgm:cxn modelId="{C0CC7071-8350-4BD5-9D87-FC2ADAC2BA55}" type="presOf" srcId="{D787A249-677F-42BA-988E-B0B32B93946B}" destId="{1234A407-E274-443B-81B8-8323AD33D2E7}" srcOrd="0" destOrd="0" presId="urn:microsoft.com/office/officeart/2018/2/layout/IconVerticalSolidList"/>
    <dgm:cxn modelId="{ACFB3D9A-A59A-4FEE-8F56-A96C841403E5}" type="presOf" srcId="{3CABC2FD-EB39-481E-B633-5C9C66160E6B}" destId="{87D7178F-AD0A-49DA-AE5D-D83B7E1FF770}" srcOrd="0" destOrd="0" presId="urn:microsoft.com/office/officeart/2018/2/layout/IconVerticalSolidList"/>
    <dgm:cxn modelId="{2FB293AB-7ABA-47BD-B808-444D384CCFEA}" srcId="{D787A249-677F-42BA-988E-B0B32B93946B}" destId="{96E09196-AAA3-43CD-BB12-E9C635318807}" srcOrd="2" destOrd="0" parTransId="{C847375C-6656-457C-B0CD-55A7C2835B44}" sibTransId="{6EAFDD82-281D-48DC-9E9A-610660EA6536}"/>
    <dgm:cxn modelId="{DDFB69CC-DC69-49AF-B992-B40BDE0DCF2F}" srcId="{D787A249-677F-42BA-988E-B0B32B93946B}" destId="{3CABC2FD-EB39-481E-B633-5C9C66160E6B}" srcOrd="1" destOrd="0" parTransId="{04599BCE-A4B3-4B1F-8518-FC86DBE01CAC}" sibTransId="{202CA0A4-8EC7-4AC2-8A55-B558D94AC827}"/>
    <dgm:cxn modelId="{B386B7A0-154C-402E-8778-600F08B52960}" type="presParOf" srcId="{1234A407-E274-443B-81B8-8323AD33D2E7}" destId="{CA7887BF-FDCD-4721-A5A9-D790040C09A7}" srcOrd="0" destOrd="0" presId="urn:microsoft.com/office/officeart/2018/2/layout/IconVerticalSolidList"/>
    <dgm:cxn modelId="{17C5F165-C60B-466D-9D36-99D119507617}" type="presParOf" srcId="{CA7887BF-FDCD-4721-A5A9-D790040C09A7}" destId="{59E7BA90-CFF6-4638-9DF1-F54224714F15}" srcOrd="0" destOrd="0" presId="urn:microsoft.com/office/officeart/2018/2/layout/IconVerticalSolidList"/>
    <dgm:cxn modelId="{21E8F840-AF65-44A3-BF39-70A06B9E13C2}" type="presParOf" srcId="{CA7887BF-FDCD-4721-A5A9-D790040C09A7}" destId="{AF06141D-A900-4F3A-A9A0-155C6865342C}" srcOrd="1" destOrd="0" presId="urn:microsoft.com/office/officeart/2018/2/layout/IconVerticalSolidList"/>
    <dgm:cxn modelId="{C947FC06-379F-4F09-8EC7-730A9164587A}" type="presParOf" srcId="{CA7887BF-FDCD-4721-A5A9-D790040C09A7}" destId="{D426AAE8-6528-47E4-B7D0-1A46E7220023}" srcOrd="2" destOrd="0" presId="urn:microsoft.com/office/officeart/2018/2/layout/IconVerticalSolidList"/>
    <dgm:cxn modelId="{9B870FF3-E392-4DFC-8CA1-C2CD3538F01F}" type="presParOf" srcId="{CA7887BF-FDCD-4721-A5A9-D790040C09A7}" destId="{3579B131-03F1-4003-8C17-576FE86C90CB}" srcOrd="3" destOrd="0" presId="urn:microsoft.com/office/officeart/2018/2/layout/IconVerticalSolidList"/>
    <dgm:cxn modelId="{62DEBA0E-2E3B-47B4-A4FA-E943BB150521}" type="presParOf" srcId="{1234A407-E274-443B-81B8-8323AD33D2E7}" destId="{E763DE23-AF41-43CA-9031-52D70B4B2705}" srcOrd="1" destOrd="0" presId="urn:microsoft.com/office/officeart/2018/2/layout/IconVerticalSolidList"/>
    <dgm:cxn modelId="{E4B25146-E14C-46F1-9E7C-E6A681DAD48E}" type="presParOf" srcId="{1234A407-E274-443B-81B8-8323AD33D2E7}" destId="{AEBE564C-B455-4A27-BFEC-E7E60E1EA84A}" srcOrd="2" destOrd="0" presId="urn:microsoft.com/office/officeart/2018/2/layout/IconVerticalSolidList"/>
    <dgm:cxn modelId="{5D6DCE9F-2C62-47D4-8B53-66729808546A}" type="presParOf" srcId="{AEBE564C-B455-4A27-BFEC-E7E60E1EA84A}" destId="{1E73A4CB-6DD2-4204-AB3E-7842170303D3}" srcOrd="0" destOrd="0" presId="urn:microsoft.com/office/officeart/2018/2/layout/IconVerticalSolidList"/>
    <dgm:cxn modelId="{631A784B-B4C5-4B1C-93CB-4FF28318D1FD}" type="presParOf" srcId="{AEBE564C-B455-4A27-BFEC-E7E60E1EA84A}" destId="{09D84FF3-6947-4ED2-BF3A-A1D69E8534DA}" srcOrd="1" destOrd="0" presId="urn:microsoft.com/office/officeart/2018/2/layout/IconVerticalSolidList"/>
    <dgm:cxn modelId="{1F10A139-62A9-4AB9-9442-36F07211DACA}" type="presParOf" srcId="{AEBE564C-B455-4A27-BFEC-E7E60E1EA84A}" destId="{D0503BD1-B99F-416F-B6B6-C4C9667BA575}" srcOrd="2" destOrd="0" presId="urn:microsoft.com/office/officeart/2018/2/layout/IconVerticalSolidList"/>
    <dgm:cxn modelId="{A85EF11A-FAF7-466F-A81C-732137C21205}" type="presParOf" srcId="{AEBE564C-B455-4A27-BFEC-E7E60E1EA84A}" destId="{87D7178F-AD0A-49DA-AE5D-D83B7E1FF770}" srcOrd="3" destOrd="0" presId="urn:microsoft.com/office/officeart/2018/2/layout/IconVerticalSolidList"/>
    <dgm:cxn modelId="{5127ED9A-1AD8-4B19-AD78-06BC8076772B}" type="presParOf" srcId="{1234A407-E274-443B-81B8-8323AD33D2E7}" destId="{A937ACE5-1C24-468E-9F93-8758DD47197D}" srcOrd="3" destOrd="0" presId="urn:microsoft.com/office/officeart/2018/2/layout/IconVerticalSolidList"/>
    <dgm:cxn modelId="{841B84EE-0753-4CF2-8604-5C57A4515250}" type="presParOf" srcId="{1234A407-E274-443B-81B8-8323AD33D2E7}" destId="{94ACA2FB-3A71-4E72-9DB2-59E0F2048458}" srcOrd="4" destOrd="0" presId="urn:microsoft.com/office/officeart/2018/2/layout/IconVerticalSolidList"/>
    <dgm:cxn modelId="{E5179BF6-A95E-4365-80DD-F60C07D9665A}" type="presParOf" srcId="{94ACA2FB-3A71-4E72-9DB2-59E0F2048458}" destId="{77B229C9-1BB6-4197-8A91-4B7385F7A041}" srcOrd="0" destOrd="0" presId="urn:microsoft.com/office/officeart/2018/2/layout/IconVerticalSolidList"/>
    <dgm:cxn modelId="{90E780FF-DB6E-4015-8127-4C294BD30746}" type="presParOf" srcId="{94ACA2FB-3A71-4E72-9DB2-59E0F2048458}" destId="{E3C95816-7061-42A7-9221-1B504E565D25}" srcOrd="1" destOrd="0" presId="urn:microsoft.com/office/officeart/2018/2/layout/IconVerticalSolidList"/>
    <dgm:cxn modelId="{A2D096BD-CD2A-4ADE-81FB-BBB895AC6775}" type="presParOf" srcId="{94ACA2FB-3A71-4E72-9DB2-59E0F2048458}" destId="{81890BC5-C87A-497A-86A0-3F4C8F63C650}" srcOrd="2" destOrd="0" presId="urn:microsoft.com/office/officeart/2018/2/layout/IconVerticalSolidList"/>
    <dgm:cxn modelId="{3535DEE5-6702-460D-A67C-5CE29B722CB2}" type="presParOf" srcId="{94ACA2FB-3A71-4E72-9DB2-59E0F2048458}" destId="{A246CD81-8063-4ABD-89FB-932626F355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C076CA-13A8-44CF-8AC6-2DFB1FAE7B4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EF69106-E547-4923-B8DA-75BDC7C117B2}">
      <dgm:prSet custT="1"/>
      <dgm:spPr/>
      <dgm:t>
        <a:bodyPr/>
        <a:lstStyle/>
        <a:p>
          <a:r>
            <a:rPr lang="en-US" sz="3200" dirty="0"/>
            <a:t>Temporal utility refers to how value diminishes over time (e.g., choosing $10 now versus $15 in a week).</a:t>
          </a:r>
        </a:p>
      </dgm:t>
    </dgm:pt>
    <dgm:pt modelId="{338217EB-A812-4A03-833B-B8B98A59FDB1}" type="parTrans" cxnId="{BC713194-2E68-4290-8F99-9BB9C8B21A73}">
      <dgm:prSet/>
      <dgm:spPr/>
      <dgm:t>
        <a:bodyPr/>
        <a:lstStyle/>
        <a:p>
          <a:endParaRPr lang="en-US"/>
        </a:p>
      </dgm:t>
    </dgm:pt>
    <dgm:pt modelId="{6D212EF8-5C97-47B7-A9ED-A2645A4CF59F}" type="sibTrans" cxnId="{BC713194-2E68-4290-8F99-9BB9C8B21A73}">
      <dgm:prSet/>
      <dgm:spPr/>
      <dgm:t>
        <a:bodyPr/>
        <a:lstStyle/>
        <a:p>
          <a:endParaRPr lang="en-US"/>
        </a:p>
      </dgm:t>
    </dgm:pt>
    <dgm:pt modelId="{747867DF-D396-4403-84D2-CC319D983236}">
      <dgm:prSet custT="1"/>
      <dgm:spPr/>
      <dgm:t>
        <a:bodyPr/>
        <a:lstStyle/>
        <a:p>
          <a:r>
            <a:rPr lang="en-US" sz="3200" dirty="0"/>
            <a:t>Impulsivity is linked to stronger activation of immediate-reward circuits, while self-control relies on the regulatory role.</a:t>
          </a:r>
        </a:p>
      </dgm:t>
    </dgm:pt>
    <dgm:pt modelId="{DBEE2EF2-02EB-4993-A7DD-00EB60AB48FE}" type="parTrans" cxnId="{04015542-0398-42F4-AE10-F0B20E7F26FC}">
      <dgm:prSet/>
      <dgm:spPr/>
      <dgm:t>
        <a:bodyPr/>
        <a:lstStyle/>
        <a:p>
          <a:endParaRPr lang="en-US"/>
        </a:p>
      </dgm:t>
    </dgm:pt>
    <dgm:pt modelId="{D6E6A011-07C1-45BB-A635-8E1DB3342BC2}" type="sibTrans" cxnId="{04015542-0398-42F4-AE10-F0B20E7F26FC}">
      <dgm:prSet/>
      <dgm:spPr/>
      <dgm:t>
        <a:bodyPr/>
        <a:lstStyle/>
        <a:p>
          <a:endParaRPr lang="en-US"/>
        </a:p>
      </dgm:t>
    </dgm:pt>
    <dgm:pt modelId="{41881308-2D1C-4BA2-AEEC-08CBE9FCA477}" type="pres">
      <dgm:prSet presAssocID="{4BC076CA-13A8-44CF-8AC6-2DFB1FAE7B43}" presName="root" presStyleCnt="0">
        <dgm:presLayoutVars>
          <dgm:dir/>
          <dgm:resizeHandles val="exact"/>
        </dgm:presLayoutVars>
      </dgm:prSet>
      <dgm:spPr/>
    </dgm:pt>
    <dgm:pt modelId="{CB6E83E9-E927-4EEE-86BF-06E12488BB14}" type="pres">
      <dgm:prSet presAssocID="{2EF69106-E547-4923-B8DA-75BDC7C117B2}" presName="compNode" presStyleCnt="0"/>
      <dgm:spPr/>
    </dgm:pt>
    <dgm:pt modelId="{19D4F9F5-A39D-40A5-A7C0-EBAC9ABEDA20}" type="pres">
      <dgm:prSet presAssocID="{2EF69106-E547-4923-B8DA-75BDC7C117B2}" presName="bgRect" presStyleLbl="bgShp" presStyleIdx="0" presStyleCnt="2"/>
      <dgm:spPr/>
    </dgm:pt>
    <dgm:pt modelId="{9FB3D483-A3D9-49C8-9962-EC7A455E50B9}" type="pres">
      <dgm:prSet presAssocID="{2EF69106-E547-4923-B8DA-75BDC7C117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28DAF883-19CD-41ED-8E47-10192395B8C9}" type="pres">
      <dgm:prSet presAssocID="{2EF69106-E547-4923-B8DA-75BDC7C117B2}" presName="spaceRect" presStyleCnt="0"/>
      <dgm:spPr/>
    </dgm:pt>
    <dgm:pt modelId="{FDE98FE6-43CB-4163-90C7-CEE1C5C83297}" type="pres">
      <dgm:prSet presAssocID="{2EF69106-E547-4923-B8DA-75BDC7C117B2}" presName="parTx" presStyleLbl="revTx" presStyleIdx="0" presStyleCnt="2">
        <dgm:presLayoutVars>
          <dgm:chMax val="0"/>
          <dgm:chPref val="0"/>
        </dgm:presLayoutVars>
      </dgm:prSet>
      <dgm:spPr/>
    </dgm:pt>
    <dgm:pt modelId="{52F1596D-E96F-412C-A69C-2B7144FC74B4}" type="pres">
      <dgm:prSet presAssocID="{6D212EF8-5C97-47B7-A9ED-A2645A4CF59F}" presName="sibTrans" presStyleCnt="0"/>
      <dgm:spPr/>
    </dgm:pt>
    <dgm:pt modelId="{64DE8C05-3DC0-4CAB-A610-0EED4999FA2F}" type="pres">
      <dgm:prSet presAssocID="{747867DF-D396-4403-84D2-CC319D983236}" presName="compNode" presStyleCnt="0"/>
      <dgm:spPr/>
    </dgm:pt>
    <dgm:pt modelId="{8DAB7414-F79F-4629-8EA6-9262400692FC}" type="pres">
      <dgm:prSet presAssocID="{747867DF-D396-4403-84D2-CC319D983236}" presName="bgRect" presStyleLbl="bgShp" presStyleIdx="1" presStyleCnt="2"/>
      <dgm:spPr/>
    </dgm:pt>
    <dgm:pt modelId="{36A5FA2B-E027-4477-A6CD-33C4C2012C9E}" type="pres">
      <dgm:prSet presAssocID="{747867DF-D396-4403-84D2-CC319D98323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03E49E9-B1A0-4DF4-BA88-24703060CE71}" type="pres">
      <dgm:prSet presAssocID="{747867DF-D396-4403-84D2-CC319D983236}" presName="spaceRect" presStyleCnt="0"/>
      <dgm:spPr/>
    </dgm:pt>
    <dgm:pt modelId="{7DE77B11-0B5F-457C-A20D-990BCD047663}" type="pres">
      <dgm:prSet presAssocID="{747867DF-D396-4403-84D2-CC319D983236}" presName="parTx" presStyleLbl="revTx" presStyleIdx="1" presStyleCnt="2">
        <dgm:presLayoutVars>
          <dgm:chMax val="0"/>
          <dgm:chPref val="0"/>
        </dgm:presLayoutVars>
      </dgm:prSet>
      <dgm:spPr/>
    </dgm:pt>
  </dgm:ptLst>
  <dgm:cxnLst>
    <dgm:cxn modelId="{5DD9722A-B8DD-4D6B-A722-CAFBD9E00D6B}" type="presOf" srcId="{4BC076CA-13A8-44CF-8AC6-2DFB1FAE7B43}" destId="{41881308-2D1C-4BA2-AEEC-08CBE9FCA477}" srcOrd="0" destOrd="0" presId="urn:microsoft.com/office/officeart/2018/2/layout/IconVerticalSolidList"/>
    <dgm:cxn modelId="{04015542-0398-42F4-AE10-F0B20E7F26FC}" srcId="{4BC076CA-13A8-44CF-8AC6-2DFB1FAE7B43}" destId="{747867DF-D396-4403-84D2-CC319D983236}" srcOrd="1" destOrd="0" parTransId="{DBEE2EF2-02EB-4993-A7DD-00EB60AB48FE}" sibTransId="{D6E6A011-07C1-45BB-A635-8E1DB3342BC2}"/>
    <dgm:cxn modelId="{BC713194-2E68-4290-8F99-9BB9C8B21A73}" srcId="{4BC076CA-13A8-44CF-8AC6-2DFB1FAE7B43}" destId="{2EF69106-E547-4923-B8DA-75BDC7C117B2}" srcOrd="0" destOrd="0" parTransId="{338217EB-A812-4A03-833B-B8B98A59FDB1}" sibTransId="{6D212EF8-5C97-47B7-A9ED-A2645A4CF59F}"/>
    <dgm:cxn modelId="{4CD486E4-0B09-4B71-A2A7-7C99C5D048C8}" type="presOf" srcId="{2EF69106-E547-4923-B8DA-75BDC7C117B2}" destId="{FDE98FE6-43CB-4163-90C7-CEE1C5C83297}" srcOrd="0" destOrd="0" presId="urn:microsoft.com/office/officeart/2018/2/layout/IconVerticalSolidList"/>
    <dgm:cxn modelId="{61B1DBF5-82AE-45FA-9DFD-B88D3D8F5A79}" type="presOf" srcId="{747867DF-D396-4403-84D2-CC319D983236}" destId="{7DE77B11-0B5F-457C-A20D-990BCD047663}" srcOrd="0" destOrd="0" presId="urn:microsoft.com/office/officeart/2018/2/layout/IconVerticalSolidList"/>
    <dgm:cxn modelId="{B1F1A781-3565-417C-87C8-16D4681B605D}" type="presParOf" srcId="{41881308-2D1C-4BA2-AEEC-08CBE9FCA477}" destId="{CB6E83E9-E927-4EEE-86BF-06E12488BB14}" srcOrd="0" destOrd="0" presId="urn:microsoft.com/office/officeart/2018/2/layout/IconVerticalSolidList"/>
    <dgm:cxn modelId="{5C5A7A78-04C1-4CFB-96EF-A9DBD39F60FC}" type="presParOf" srcId="{CB6E83E9-E927-4EEE-86BF-06E12488BB14}" destId="{19D4F9F5-A39D-40A5-A7C0-EBAC9ABEDA20}" srcOrd="0" destOrd="0" presId="urn:microsoft.com/office/officeart/2018/2/layout/IconVerticalSolidList"/>
    <dgm:cxn modelId="{FABC5729-A8C9-4AE2-98BF-E1D0A598B911}" type="presParOf" srcId="{CB6E83E9-E927-4EEE-86BF-06E12488BB14}" destId="{9FB3D483-A3D9-49C8-9962-EC7A455E50B9}" srcOrd="1" destOrd="0" presId="urn:microsoft.com/office/officeart/2018/2/layout/IconVerticalSolidList"/>
    <dgm:cxn modelId="{CECFBE2C-0EE4-419E-84E1-0B5B756C1F0B}" type="presParOf" srcId="{CB6E83E9-E927-4EEE-86BF-06E12488BB14}" destId="{28DAF883-19CD-41ED-8E47-10192395B8C9}" srcOrd="2" destOrd="0" presId="urn:microsoft.com/office/officeart/2018/2/layout/IconVerticalSolidList"/>
    <dgm:cxn modelId="{E0C14CD6-1BFE-46AC-83CE-714BDFE9F646}" type="presParOf" srcId="{CB6E83E9-E927-4EEE-86BF-06E12488BB14}" destId="{FDE98FE6-43CB-4163-90C7-CEE1C5C83297}" srcOrd="3" destOrd="0" presId="urn:microsoft.com/office/officeart/2018/2/layout/IconVerticalSolidList"/>
    <dgm:cxn modelId="{DE391D0F-C3DC-40CE-9A43-AC3239D56935}" type="presParOf" srcId="{41881308-2D1C-4BA2-AEEC-08CBE9FCA477}" destId="{52F1596D-E96F-412C-A69C-2B7144FC74B4}" srcOrd="1" destOrd="0" presId="urn:microsoft.com/office/officeart/2018/2/layout/IconVerticalSolidList"/>
    <dgm:cxn modelId="{AC19599C-2886-4705-B5D4-12574F490579}" type="presParOf" srcId="{41881308-2D1C-4BA2-AEEC-08CBE9FCA477}" destId="{64DE8C05-3DC0-4CAB-A610-0EED4999FA2F}" srcOrd="2" destOrd="0" presId="urn:microsoft.com/office/officeart/2018/2/layout/IconVerticalSolidList"/>
    <dgm:cxn modelId="{726D8C0A-FFAC-4CC3-A863-470F3CF528BE}" type="presParOf" srcId="{64DE8C05-3DC0-4CAB-A610-0EED4999FA2F}" destId="{8DAB7414-F79F-4629-8EA6-9262400692FC}" srcOrd="0" destOrd="0" presId="urn:microsoft.com/office/officeart/2018/2/layout/IconVerticalSolidList"/>
    <dgm:cxn modelId="{0002441B-DF89-4A98-84A4-9B0F7EFFC926}" type="presParOf" srcId="{64DE8C05-3DC0-4CAB-A610-0EED4999FA2F}" destId="{36A5FA2B-E027-4477-A6CD-33C4C2012C9E}" srcOrd="1" destOrd="0" presId="urn:microsoft.com/office/officeart/2018/2/layout/IconVerticalSolidList"/>
    <dgm:cxn modelId="{6CAED059-6FB3-40E5-8C27-D50D42826D89}" type="presParOf" srcId="{64DE8C05-3DC0-4CAB-A610-0EED4999FA2F}" destId="{F03E49E9-B1A0-4DF4-BA88-24703060CE71}" srcOrd="2" destOrd="0" presId="urn:microsoft.com/office/officeart/2018/2/layout/IconVerticalSolidList"/>
    <dgm:cxn modelId="{E5739B3D-150A-4F11-AFDB-2FC99509A51F}" type="presParOf" srcId="{64DE8C05-3DC0-4CAB-A610-0EED4999FA2F}" destId="{7DE77B11-0B5F-457C-A20D-990BCD0476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88FF86-0661-444E-A485-D5FCEA0C23A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66AF08B9-B53D-444F-8967-35256272AE5B}">
      <dgm:prSet/>
      <dgm:spPr/>
      <dgm:t>
        <a:bodyPr/>
        <a:lstStyle/>
        <a:p>
          <a:r>
            <a:rPr lang="en-US"/>
            <a:t>Here are the main happiness chemicals in your body:</a:t>
          </a:r>
        </a:p>
      </dgm:t>
    </dgm:pt>
    <dgm:pt modelId="{A863BCBF-D3BE-491F-A80D-B7DA9A482D3C}" type="parTrans" cxnId="{069C97B4-197C-4248-A91A-B3894E5F5156}">
      <dgm:prSet/>
      <dgm:spPr/>
      <dgm:t>
        <a:bodyPr/>
        <a:lstStyle/>
        <a:p>
          <a:endParaRPr lang="en-US"/>
        </a:p>
      </dgm:t>
    </dgm:pt>
    <dgm:pt modelId="{B8C1E02A-4350-4772-A8F5-B610DF4D4943}" type="sibTrans" cxnId="{069C97B4-197C-4248-A91A-B3894E5F5156}">
      <dgm:prSet/>
      <dgm:spPr/>
      <dgm:t>
        <a:bodyPr/>
        <a:lstStyle/>
        <a:p>
          <a:endParaRPr lang="en-US"/>
        </a:p>
      </dgm:t>
    </dgm:pt>
    <dgm:pt modelId="{57AC6FE0-08C4-476E-A3BB-95A5578342CF}">
      <dgm:prSet/>
      <dgm:spPr/>
      <dgm:t>
        <a:bodyPr/>
        <a:lstStyle/>
        <a:p>
          <a:r>
            <a:rPr lang="en-US"/>
            <a:t>Endorphins  Primarily helps one deal with stress and reduce feelings of pain</a:t>
          </a:r>
        </a:p>
      </dgm:t>
    </dgm:pt>
    <dgm:pt modelId="{1687F6E7-5C53-48B2-B6FB-2839994171D0}" type="parTrans" cxnId="{84157A3C-1D17-4DE0-81AC-3511789BB56C}">
      <dgm:prSet/>
      <dgm:spPr/>
      <dgm:t>
        <a:bodyPr/>
        <a:lstStyle/>
        <a:p>
          <a:endParaRPr lang="en-US"/>
        </a:p>
      </dgm:t>
    </dgm:pt>
    <dgm:pt modelId="{D61B9917-7223-44C3-ACE0-CBBF642889E1}" type="sibTrans" cxnId="{84157A3C-1D17-4DE0-81AC-3511789BB56C}">
      <dgm:prSet/>
      <dgm:spPr/>
      <dgm:t>
        <a:bodyPr/>
        <a:lstStyle/>
        <a:p>
          <a:endParaRPr lang="en-US"/>
        </a:p>
      </dgm:t>
    </dgm:pt>
    <dgm:pt modelId="{EA39CA3F-29A8-4643-8236-9426A4973741}">
      <dgm:prSet/>
      <dgm:spPr/>
      <dgm:t>
        <a:bodyPr/>
        <a:lstStyle/>
        <a:p>
          <a:r>
            <a:rPr lang="en-US"/>
            <a:t>Serotonin     Mood stabiliser – wellbeing, happiness</a:t>
          </a:r>
        </a:p>
      </dgm:t>
    </dgm:pt>
    <dgm:pt modelId="{E56E9FD2-331B-4979-A051-1085E1EA1753}" type="parTrans" cxnId="{8D0CFFFF-A01F-4753-96EA-056EC8BA1DA6}">
      <dgm:prSet/>
      <dgm:spPr/>
      <dgm:t>
        <a:bodyPr/>
        <a:lstStyle/>
        <a:p>
          <a:endParaRPr lang="en-US"/>
        </a:p>
      </dgm:t>
    </dgm:pt>
    <dgm:pt modelId="{E063F1B5-5FFE-4A18-8966-855DC1FAEC4A}" type="sibTrans" cxnId="{8D0CFFFF-A01F-4753-96EA-056EC8BA1DA6}">
      <dgm:prSet/>
      <dgm:spPr/>
      <dgm:t>
        <a:bodyPr/>
        <a:lstStyle/>
        <a:p>
          <a:endParaRPr lang="en-US"/>
        </a:p>
      </dgm:t>
    </dgm:pt>
    <dgm:pt modelId="{A61FE658-71F9-4C31-9A86-FBE3A67892B2}">
      <dgm:prSet/>
      <dgm:spPr/>
      <dgm:t>
        <a:bodyPr/>
        <a:lstStyle/>
        <a:p>
          <a:r>
            <a:rPr lang="en-US"/>
            <a:t>Dopamine    Pleasure – Motivational role in brain’s reward system</a:t>
          </a:r>
        </a:p>
      </dgm:t>
    </dgm:pt>
    <dgm:pt modelId="{8B62C5B4-D6F7-4A64-A51E-3CD2E656EAD4}" type="parTrans" cxnId="{4A2EAA3D-8298-4C8C-9078-CA8D927B94DB}">
      <dgm:prSet/>
      <dgm:spPr/>
      <dgm:t>
        <a:bodyPr/>
        <a:lstStyle/>
        <a:p>
          <a:endParaRPr lang="en-US"/>
        </a:p>
      </dgm:t>
    </dgm:pt>
    <dgm:pt modelId="{478BAC22-3152-4A61-9CA3-DFE5EC9B1290}" type="sibTrans" cxnId="{4A2EAA3D-8298-4C8C-9078-CA8D927B94DB}">
      <dgm:prSet/>
      <dgm:spPr/>
      <dgm:t>
        <a:bodyPr/>
        <a:lstStyle/>
        <a:p>
          <a:endParaRPr lang="en-US"/>
        </a:p>
      </dgm:t>
    </dgm:pt>
    <dgm:pt modelId="{EEE1BD02-2F88-46EE-9DDF-E0BE4C14A5E0}">
      <dgm:prSet/>
      <dgm:spPr/>
      <dgm:t>
        <a:bodyPr/>
        <a:lstStyle/>
        <a:p>
          <a:r>
            <a:rPr lang="en-US"/>
            <a:t>Oxytocin      Bonding – Love and trust</a:t>
          </a:r>
        </a:p>
      </dgm:t>
    </dgm:pt>
    <dgm:pt modelId="{02E2B8AD-9A2F-40D0-AE8F-E9B65C5864EF}" type="parTrans" cxnId="{BD8B998F-E9B9-4B75-B155-0059AE8A526F}">
      <dgm:prSet/>
      <dgm:spPr/>
      <dgm:t>
        <a:bodyPr/>
        <a:lstStyle/>
        <a:p>
          <a:endParaRPr lang="en-US"/>
        </a:p>
      </dgm:t>
    </dgm:pt>
    <dgm:pt modelId="{3327ACB0-B105-4092-858E-6846FD80B4C4}" type="sibTrans" cxnId="{BD8B998F-E9B9-4B75-B155-0059AE8A526F}">
      <dgm:prSet/>
      <dgm:spPr/>
      <dgm:t>
        <a:bodyPr/>
        <a:lstStyle/>
        <a:p>
          <a:endParaRPr lang="en-US"/>
        </a:p>
      </dgm:t>
    </dgm:pt>
    <dgm:pt modelId="{43D5B84D-6C94-4C3A-8920-BF6EDD44C5C0}" type="pres">
      <dgm:prSet presAssocID="{7088FF86-0661-444E-A485-D5FCEA0C23AA}" presName="vert0" presStyleCnt="0">
        <dgm:presLayoutVars>
          <dgm:dir/>
          <dgm:animOne val="branch"/>
          <dgm:animLvl val="lvl"/>
        </dgm:presLayoutVars>
      </dgm:prSet>
      <dgm:spPr/>
    </dgm:pt>
    <dgm:pt modelId="{2CE29E38-C096-4C34-B600-137743F16BA9}" type="pres">
      <dgm:prSet presAssocID="{66AF08B9-B53D-444F-8967-35256272AE5B}" presName="thickLine" presStyleLbl="alignNode1" presStyleIdx="0" presStyleCnt="5"/>
      <dgm:spPr/>
    </dgm:pt>
    <dgm:pt modelId="{9ABF4151-8A54-4EC2-B96C-5BBDDCDEA056}" type="pres">
      <dgm:prSet presAssocID="{66AF08B9-B53D-444F-8967-35256272AE5B}" presName="horz1" presStyleCnt="0"/>
      <dgm:spPr/>
    </dgm:pt>
    <dgm:pt modelId="{BE11A0F7-F43C-409C-B5E4-D4DBEDE76121}" type="pres">
      <dgm:prSet presAssocID="{66AF08B9-B53D-444F-8967-35256272AE5B}" presName="tx1" presStyleLbl="revTx" presStyleIdx="0" presStyleCnt="5"/>
      <dgm:spPr/>
    </dgm:pt>
    <dgm:pt modelId="{FF96E3A3-4D7E-4853-B6E2-0B563A204D0F}" type="pres">
      <dgm:prSet presAssocID="{66AF08B9-B53D-444F-8967-35256272AE5B}" presName="vert1" presStyleCnt="0"/>
      <dgm:spPr/>
    </dgm:pt>
    <dgm:pt modelId="{B9E2FACA-EF2C-4C8C-9E3B-3F0078BFB98A}" type="pres">
      <dgm:prSet presAssocID="{57AC6FE0-08C4-476E-A3BB-95A5578342CF}" presName="thickLine" presStyleLbl="alignNode1" presStyleIdx="1" presStyleCnt="5"/>
      <dgm:spPr/>
    </dgm:pt>
    <dgm:pt modelId="{EDC88025-B664-4115-A26B-782BB67940B2}" type="pres">
      <dgm:prSet presAssocID="{57AC6FE0-08C4-476E-A3BB-95A5578342CF}" presName="horz1" presStyleCnt="0"/>
      <dgm:spPr/>
    </dgm:pt>
    <dgm:pt modelId="{D9C83440-FBAE-4308-8AB8-DBFCB04458FB}" type="pres">
      <dgm:prSet presAssocID="{57AC6FE0-08C4-476E-A3BB-95A5578342CF}" presName="tx1" presStyleLbl="revTx" presStyleIdx="1" presStyleCnt="5"/>
      <dgm:spPr/>
    </dgm:pt>
    <dgm:pt modelId="{8E774A20-49BF-493F-8140-3012452BBC60}" type="pres">
      <dgm:prSet presAssocID="{57AC6FE0-08C4-476E-A3BB-95A5578342CF}" presName="vert1" presStyleCnt="0"/>
      <dgm:spPr/>
    </dgm:pt>
    <dgm:pt modelId="{B8F359E7-7934-469A-8681-EBD78523CEC9}" type="pres">
      <dgm:prSet presAssocID="{EA39CA3F-29A8-4643-8236-9426A4973741}" presName="thickLine" presStyleLbl="alignNode1" presStyleIdx="2" presStyleCnt="5"/>
      <dgm:spPr/>
    </dgm:pt>
    <dgm:pt modelId="{EC8D495C-BCC9-445A-881A-07DE11B153CF}" type="pres">
      <dgm:prSet presAssocID="{EA39CA3F-29A8-4643-8236-9426A4973741}" presName="horz1" presStyleCnt="0"/>
      <dgm:spPr/>
    </dgm:pt>
    <dgm:pt modelId="{AD1574C4-CA70-4630-9A00-4C071F06E6D9}" type="pres">
      <dgm:prSet presAssocID="{EA39CA3F-29A8-4643-8236-9426A4973741}" presName="tx1" presStyleLbl="revTx" presStyleIdx="2" presStyleCnt="5"/>
      <dgm:spPr/>
    </dgm:pt>
    <dgm:pt modelId="{DFE23526-8777-4469-8666-8C63D24F3116}" type="pres">
      <dgm:prSet presAssocID="{EA39CA3F-29A8-4643-8236-9426A4973741}" presName="vert1" presStyleCnt="0"/>
      <dgm:spPr/>
    </dgm:pt>
    <dgm:pt modelId="{BA19452B-A6E3-4456-8F60-F20C9FA02507}" type="pres">
      <dgm:prSet presAssocID="{A61FE658-71F9-4C31-9A86-FBE3A67892B2}" presName="thickLine" presStyleLbl="alignNode1" presStyleIdx="3" presStyleCnt="5"/>
      <dgm:spPr/>
    </dgm:pt>
    <dgm:pt modelId="{9BD87AD4-3417-4BDF-9658-AFC369DE78F0}" type="pres">
      <dgm:prSet presAssocID="{A61FE658-71F9-4C31-9A86-FBE3A67892B2}" presName="horz1" presStyleCnt="0"/>
      <dgm:spPr/>
    </dgm:pt>
    <dgm:pt modelId="{64E7F642-7B45-4C54-B3E1-E2BD12EBF947}" type="pres">
      <dgm:prSet presAssocID="{A61FE658-71F9-4C31-9A86-FBE3A67892B2}" presName="tx1" presStyleLbl="revTx" presStyleIdx="3" presStyleCnt="5"/>
      <dgm:spPr/>
    </dgm:pt>
    <dgm:pt modelId="{8F7023EE-C288-491E-ABA7-00160FF4CEB6}" type="pres">
      <dgm:prSet presAssocID="{A61FE658-71F9-4C31-9A86-FBE3A67892B2}" presName="vert1" presStyleCnt="0"/>
      <dgm:spPr/>
    </dgm:pt>
    <dgm:pt modelId="{716CA6E7-D1BF-44C4-945E-07C31B721C4A}" type="pres">
      <dgm:prSet presAssocID="{EEE1BD02-2F88-46EE-9DDF-E0BE4C14A5E0}" presName="thickLine" presStyleLbl="alignNode1" presStyleIdx="4" presStyleCnt="5"/>
      <dgm:spPr/>
    </dgm:pt>
    <dgm:pt modelId="{9857C377-EF75-495F-B426-F0894BFEB2C4}" type="pres">
      <dgm:prSet presAssocID="{EEE1BD02-2F88-46EE-9DDF-E0BE4C14A5E0}" presName="horz1" presStyleCnt="0"/>
      <dgm:spPr/>
    </dgm:pt>
    <dgm:pt modelId="{F8ADDFFB-BC36-495B-AA1B-C03ED94F18EC}" type="pres">
      <dgm:prSet presAssocID="{EEE1BD02-2F88-46EE-9DDF-E0BE4C14A5E0}" presName="tx1" presStyleLbl="revTx" presStyleIdx="4" presStyleCnt="5"/>
      <dgm:spPr/>
    </dgm:pt>
    <dgm:pt modelId="{AA9FB55F-9E2F-4BA2-9E59-E615787DBB49}" type="pres">
      <dgm:prSet presAssocID="{EEE1BD02-2F88-46EE-9DDF-E0BE4C14A5E0}" presName="vert1" presStyleCnt="0"/>
      <dgm:spPr/>
    </dgm:pt>
  </dgm:ptLst>
  <dgm:cxnLst>
    <dgm:cxn modelId="{45F3EF2F-7DD0-4014-8344-72A1AF20CA40}" type="presOf" srcId="{EA39CA3F-29A8-4643-8236-9426A4973741}" destId="{AD1574C4-CA70-4630-9A00-4C071F06E6D9}" srcOrd="0" destOrd="0" presId="urn:microsoft.com/office/officeart/2008/layout/LinedList"/>
    <dgm:cxn modelId="{84157A3C-1D17-4DE0-81AC-3511789BB56C}" srcId="{7088FF86-0661-444E-A485-D5FCEA0C23AA}" destId="{57AC6FE0-08C4-476E-A3BB-95A5578342CF}" srcOrd="1" destOrd="0" parTransId="{1687F6E7-5C53-48B2-B6FB-2839994171D0}" sibTransId="{D61B9917-7223-44C3-ACE0-CBBF642889E1}"/>
    <dgm:cxn modelId="{4A2EAA3D-8298-4C8C-9078-CA8D927B94DB}" srcId="{7088FF86-0661-444E-A485-D5FCEA0C23AA}" destId="{A61FE658-71F9-4C31-9A86-FBE3A67892B2}" srcOrd="3" destOrd="0" parTransId="{8B62C5B4-D6F7-4A64-A51E-3CD2E656EAD4}" sibTransId="{478BAC22-3152-4A61-9CA3-DFE5EC9B1290}"/>
    <dgm:cxn modelId="{81570C55-117C-48DC-88A2-E81D7BA7967C}" type="presOf" srcId="{EEE1BD02-2F88-46EE-9DDF-E0BE4C14A5E0}" destId="{F8ADDFFB-BC36-495B-AA1B-C03ED94F18EC}" srcOrd="0" destOrd="0" presId="urn:microsoft.com/office/officeart/2008/layout/LinedList"/>
    <dgm:cxn modelId="{93231C59-5E43-4FD7-B0DB-A6859255D3FE}" type="presOf" srcId="{A61FE658-71F9-4C31-9A86-FBE3A67892B2}" destId="{64E7F642-7B45-4C54-B3E1-E2BD12EBF947}" srcOrd="0" destOrd="0" presId="urn:microsoft.com/office/officeart/2008/layout/LinedList"/>
    <dgm:cxn modelId="{BD8B998F-E9B9-4B75-B155-0059AE8A526F}" srcId="{7088FF86-0661-444E-A485-D5FCEA0C23AA}" destId="{EEE1BD02-2F88-46EE-9DDF-E0BE4C14A5E0}" srcOrd="4" destOrd="0" parTransId="{02E2B8AD-9A2F-40D0-AE8F-E9B65C5864EF}" sibTransId="{3327ACB0-B105-4092-858E-6846FD80B4C4}"/>
    <dgm:cxn modelId="{0E74DC90-21C3-4667-8495-C8F7BA63A51F}" type="presOf" srcId="{57AC6FE0-08C4-476E-A3BB-95A5578342CF}" destId="{D9C83440-FBAE-4308-8AB8-DBFCB04458FB}" srcOrd="0" destOrd="0" presId="urn:microsoft.com/office/officeart/2008/layout/LinedList"/>
    <dgm:cxn modelId="{069C97B4-197C-4248-A91A-B3894E5F5156}" srcId="{7088FF86-0661-444E-A485-D5FCEA0C23AA}" destId="{66AF08B9-B53D-444F-8967-35256272AE5B}" srcOrd="0" destOrd="0" parTransId="{A863BCBF-D3BE-491F-A80D-B7DA9A482D3C}" sibTransId="{B8C1E02A-4350-4772-A8F5-B610DF4D4943}"/>
    <dgm:cxn modelId="{D670F3F4-F90E-4EF3-9139-8A6DC6850E3C}" type="presOf" srcId="{7088FF86-0661-444E-A485-D5FCEA0C23AA}" destId="{43D5B84D-6C94-4C3A-8920-BF6EDD44C5C0}" srcOrd="0" destOrd="0" presId="urn:microsoft.com/office/officeart/2008/layout/LinedList"/>
    <dgm:cxn modelId="{BCEC6AFC-0F1A-4F50-AC13-87437EDCBBD4}" type="presOf" srcId="{66AF08B9-B53D-444F-8967-35256272AE5B}" destId="{BE11A0F7-F43C-409C-B5E4-D4DBEDE76121}" srcOrd="0" destOrd="0" presId="urn:microsoft.com/office/officeart/2008/layout/LinedList"/>
    <dgm:cxn modelId="{8D0CFFFF-A01F-4753-96EA-056EC8BA1DA6}" srcId="{7088FF86-0661-444E-A485-D5FCEA0C23AA}" destId="{EA39CA3F-29A8-4643-8236-9426A4973741}" srcOrd="2" destOrd="0" parTransId="{E56E9FD2-331B-4979-A051-1085E1EA1753}" sibTransId="{E063F1B5-5FFE-4A18-8966-855DC1FAEC4A}"/>
    <dgm:cxn modelId="{1802B46C-39C3-48E4-AC67-4CB6941BFF7E}" type="presParOf" srcId="{43D5B84D-6C94-4C3A-8920-BF6EDD44C5C0}" destId="{2CE29E38-C096-4C34-B600-137743F16BA9}" srcOrd="0" destOrd="0" presId="urn:microsoft.com/office/officeart/2008/layout/LinedList"/>
    <dgm:cxn modelId="{3EBC1F7B-ED3C-4E9B-8DF6-6B5A5A0BBB6C}" type="presParOf" srcId="{43D5B84D-6C94-4C3A-8920-BF6EDD44C5C0}" destId="{9ABF4151-8A54-4EC2-B96C-5BBDDCDEA056}" srcOrd="1" destOrd="0" presId="urn:microsoft.com/office/officeart/2008/layout/LinedList"/>
    <dgm:cxn modelId="{00FF0B47-4EFF-461B-8B34-613811633A53}" type="presParOf" srcId="{9ABF4151-8A54-4EC2-B96C-5BBDDCDEA056}" destId="{BE11A0F7-F43C-409C-B5E4-D4DBEDE76121}" srcOrd="0" destOrd="0" presId="urn:microsoft.com/office/officeart/2008/layout/LinedList"/>
    <dgm:cxn modelId="{472C1BF4-4950-4A62-8A7D-9077A45DDA23}" type="presParOf" srcId="{9ABF4151-8A54-4EC2-B96C-5BBDDCDEA056}" destId="{FF96E3A3-4D7E-4853-B6E2-0B563A204D0F}" srcOrd="1" destOrd="0" presId="urn:microsoft.com/office/officeart/2008/layout/LinedList"/>
    <dgm:cxn modelId="{920C2E47-10D7-4205-BE2E-635ADB81BF93}" type="presParOf" srcId="{43D5B84D-6C94-4C3A-8920-BF6EDD44C5C0}" destId="{B9E2FACA-EF2C-4C8C-9E3B-3F0078BFB98A}" srcOrd="2" destOrd="0" presId="urn:microsoft.com/office/officeart/2008/layout/LinedList"/>
    <dgm:cxn modelId="{ACAF5057-0C5C-4A59-9BE8-3D47F728A5E8}" type="presParOf" srcId="{43D5B84D-6C94-4C3A-8920-BF6EDD44C5C0}" destId="{EDC88025-B664-4115-A26B-782BB67940B2}" srcOrd="3" destOrd="0" presId="urn:microsoft.com/office/officeart/2008/layout/LinedList"/>
    <dgm:cxn modelId="{275AECF4-36D0-476A-AEEB-98E3B3FFC098}" type="presParOf" srcId="{EDC88025-B664-4115-A26B-782BB67940B2}" destId="{D9C83440-FBAE-4308-8AB8-DBFCB04458FB}" srcOrd="0" destOrd="0" presId="urn:microsoft.com/office/officeart/2008/layout/LinedList"/>
    <dgm:cxn modelId="{89798156-0FA1-41E0-8021-FCAF3869BE5F}" type="presParOf" srcId="{EDC88025-B664-4115-A26B-782BB67940B2}" destId="{8E774A20-49BF-493F-8140-3012452BBC60}" srcOrd="1" destOrd="0" presId="urn:microsoft.com/office/officeart/2008/layout/LinedList"/>
    <dgm:cxn modelId="{3537051D-93DA-4B43-9B78-4B5078F75E99}" type="presParOf" srcId="{43D5B84D-6C94-4C3A-8920-BF6EDD44C5C0}" destId="{B8F359E7-7934-469A-8681-EBD78523CEC9}" srcOrd="4" destOrd="0" presId="urn:microsoft.com/office/officeart/2008/layout/LinedList"/>
    <dgm:cxn modelId="{4E54AC24-5961-4C86-991D-CDCF1F941A80}" type="presParOf" srcId="{43D5B84D-6C94-4C3A-8920-BF6EDD44C5C0}" destId="{EC8D495C-BCC9-445A-881A-07DE11B153CF}" srcOrd="5" destOrd="0" presId="urn:microsoft.com/office/officeart/2008/layout/LinedList"/>
    <dgm:cxn modelId="{885E2F31-AA93-40B7-9CEC-F39EFBDD9812}" type="presParOf" srcId="{EC8D495C-BCC9-445A-881A-07DE11B153CF}" destId="{AD1574C4-CA70-4630-9A00-4C071F06E6D9}" srcOrd="0" destOrd="0" presId="urn:microsoft.com/office/officeart/2008/layout/LinedList"/>
    <dgm:cxn modelId="{D356A10A-AC1B-4225-99F7-056B670E3C4B}" type="presParOf" srcId="{EC8D495C-BCC9-445A-881A-07DE11B153CF}" destId="{DFE23526-8777-4469-8666-8C63D24F3116}" srcOrd="1" destOrd="0" presId="urn:microsoft.com/office/officeart/2008/layout/LinedList"/>
    <dgm:cxn modelId="{B355E2FB-51BA-4FB4-A12B-1E2A9772560C}" type="presParOf" srcId="{43D5B84D-6C94-4C3A-8920-BF6EDD44C5C0}" destId="{BA19452B-A6E3-4456-8F60-F20C9FA02507}" srcOrd="6" destOrd="0" presId="urn:microsoft.com/office/officeart/2008/layout/LinedList"/>
    <dgm:cxn modelId="{69852A79-7C33-425A-9627-6C058F89090D}" type="presParOf" srcId="{43D5B84D-6C94-4C3A-8920-BF6EDD44C5C0}" destId="{9BD87AD4-3417-4BDF-9658-AFC369DE78F0}" srcOrd="7" destOrd="0" presId="urn:microsoft.com/office/officeart/2008/layout/LinedList"/>
    <dgm:cxn modelId="{28C5347D-4F87-40E7-A1FE-EFDC98E1541B}" type="presParOf" srcId="{9BD87AD4-3417-4BDF-9658-AFC369DE78F0}" destId="{64E7F642-7B45-4C54-B3E1-E2BD12EBF947}" srcOrd="0" destOrd="0" presId="urn:microsoft.com/office/officeart/2008/layout/LinedList"/>
    <dgm:cxn modelId="{F80266D6-6239-47F8-9C8F-C4DD9633B1E4}" type="presParOf" srcId="{9BD87AD4-3417-4BDF-9658-AFC369DE78F0}" destId="{8F7023EE-C288-491E-ABA7-00160FF4CEB6}" srcOrd="1" destOrd="0" presId="urn:microsoft.com/office/officeart/2008/layout/LinedList"/>
    <dgm:cxn modelId="{D91EBCDD-82F8-4071-888B-0CEF671EC4CF}" type="presParOf" srcId="{43D5B84D-6C94-4C3A-8920-BF6EDD44C5C0}" destId="{716CA6E7-D1BF-44C4-945E-07C31B721C4A}" srcOrd="8" destOrd="0" presId="urn:microsoft.com/office/officeart/2008/layout/LinedList"/>
    <dgm:cxn modelId="{BD33ED1E-723C-4CBC-905E-9B8BD09374F3}" type="presParOf" srcId="{43D5B84D-6C94-4C3A-8920-BF6EDD44C5C0}" destId="{9857C377-EF75-495F-B426-F0894BFEB2C4}" srcOrd="9" destOrd="0" presId="urn:microsoft.com/office/officeart/2008/layout/LinedList"/>
    <dgm:cxn modelId="{4B739F88-896A-44F2-8B01-D7CE63D07F6C}" type="presParOf" srcId="{9857C377-EF75-495F-B426-F0894BFEB2C4}" destId="{F8ADDFFB-BC36-495B-AA1B-C03ED94F18EC}" srcOrd="0" destOrd="0" presId="urn:microsoft.com/office/officeart/2008/layout/LinedList"/>
    <dgm:cxn modelId="{F612E372-FCBB-4C7F-AA61-144965F36F44}" type="presParOf" srcId="{9857C377-EF75-495F-B426-F0894BFEB2C4}" destId="{AA9FB55F-9E2F-4BA2-9E59-E615787DBB4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C423C-4168-4042-8B47-1E8FB6CEA48C}">
      <dsp:nvSpPr>
        <dsp:cNvPr id="0" name=""/>
        <dsp:cNvSpPr/>
      </dsp:nvSpPr>
      <dsp:spPr>
        <a:xfrm>
          <a:off x="0" y="56548"/>
          <a:ext cx="7559504" cy="148473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A customer is the one who usually determines his demand for goods based on the satisfaction (utility) that he procures from them.</a:t>
          </a:r>
        </a:p>
      </dsp:txBody>
      <dsp:txXfrm>
        <a:off x="72479" y="129027"/>
        <a:ext cx="7414546" cy="1339772"/>
      </dsp:txXfrm>
    </dsp:sp>
    <dsp:sp modelId="{9BB2A07C-DDBD-4DF5-B4AB-B95E895E87FE}">
      <dsp:nvSpPr>
        <dsp:cNvPr id="0" name=""/>
        <dsp:cNvSpPr/>
      </dsp:nvSpPr>
      <dsp:spPr>
        <a:xfrm>
          <a:off x="0" y="1619038"/>
          <a:ext cx="7559504" cy="148473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In Economics: The satisfaction or benefit derived from consuming goods or services.</a:t>
          </a:r>
        </a:p>
      </dsp:txBody>
      <dsp:txXfrm>
        <a:off x="72479" y="1691517"/>
        <a:ext cx="7414546" cy="1339772"/>
      </dsp:txXfrm>
    </dsp:sp>
    <dsp:sp modelId="{8F116EB0-8B06-42DE-8614-79DF25619C9E}">
      <dsp:nvSpPr>
        <dsp:cNvPr id="0" name=""/>
        <dsp:cNvSpPr/>
      </dsp:nvSpPr>
      <dsp:spPr>
        <a:xfrm>
          <a:off x="0" y="3181528"/>
          <a:ext cx="7559504" cy="148473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In Psychology: The subjective value or emotional impact a decision has on an individual.</a:t>
          </a:r>
        </a:p>
      </dsp:txBody>
      <dsp:txXfrm>
        <a:off x="72479" y="3254007"/>
        <a:ext cx="7414546" cy="1339772"/>
      </dsp:txXfrm>
    </dsp:sp>
    <dsp:sp modelId="{C7D7D382-B1CD-49D8-8E48-DF2ED5DBA09A}">
      <dsp:nvSpPr>
        <dsp:cNvPr id="0" name=""/>
        <dsp:cNvSpPr/>
      </dsp:nvSpPr>
      <dsp:spPr>
        <a:xfrm>
          <a:off x="0" y="4744018"/>
          <a:ext cx="7559504" cy="148473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simple meaning of ‘utility’ is ‘usefulness’. In economics utility is the capacity of a commodity to satisfy human wants.</a:t>
          </a:r>
        </a:p>
      </dsp:txBody>
      <dsp:txXfrm>
        <a:off x="72479" y="4816497"/>
        <a:ext cx="7414546" cy="13397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4A72B-01EF-4AD9-8C46-4C0A887CCA0D}">
      <dsp:nvSpPr>
        <dsp:cNvPr id="0" name=""/>
        <dsp:cNvSpPr/>
      </dsp:nvSpPr>
      <dsp:spPr>
        <a:xfrm>
          <a:off x="0" y="2703"/>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4E239-EE36-4427-A173-7DD4738721D3}">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Utility is not Usefulness</a:t>
          </a:r>
          <a:endParaRPr lang="en-US" sz="2900" kern="1200"/>
        </a:p>
      </dsp:txBody>
      <dsp:txXfrm>
        <a:off x="0" y="2703"/>
        <a:ext cx="6900512" cy="921789"/>
      </dsp:txXfrm>
    </dsp:sp>
    <dsp:sp modelId="{ADC22B97-AE19-49E3-BC2E-86214726E1D3}">
      <dsp:nvSpPr>
        <dsp:cNvPr id="0" name=""/>
        <dsp:cNvSpPr/>
      </dsp:nvSpPr>
      <dsp:spPr>
        <a:xfrm>
          <a:off x="0" y="924492"/>
          <a:ext cx="6900512" cy="0"/>
        </a:xfrm>
        <a:prstGeom prst="line">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E9634-D19D-4AFE-B425-114F2E60F677}">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Utility has no Ethical or Moral Significance</a:t>
          </a:r>
        </a:p>
      </dsp:txBody>
      <dsp:txXfrm>
        <a:off x="0" y="924492"/>
        <a:ext cx="6900512" cy="921789"/>
      </dsp:txXfrm>
    </dsp:sp>
    <dsp:sp modelId="{1E1F61A6-6B4C-45AE-BF73-93BB99195954}">
      <dsp:nvSpPr>
        <dsp:cNvPr id="0" name=""/>
        <dsp:cNvSpPr/>
      </dsp:nvSpPr>
      <dsp:spPr>
        <a:xfrm>
          <a:off x="0" y="1846281"/>
          <a:ext cx="6900512" cy="0"/>
        </a:xfrm>
        <a:prstGeom prst="lin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2A7F4B-D581-4E58-9CC6-492EFAFF37AE}">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Utility is Psychological</a:t>
          </a:r>
          <a:endParaRPr lang="en-US" sz="2900" kern="1200"/>
        </a:p>
      </dsp:txBody>
      <dsp:txXfrm>
        <a:off x="0" y="1846281"/>
        <a:ext cx="6900512" cy="921789"/>
      </dsp:txXfrm>
    </dsp:sp>
    <dsp:sp modelId="{C7BF9D14-A752-4392-8F5C-19C9D627317A}">
      <dsp:nvSpPr>
        <dsp:cNvPr id="0" name=""/>
        <dsp:cNvSpPr/>
      </dsp:nvSpPr>
      <dsp:spPr>
        <a:xfrm>
          <a:off x="0" y="2768070"/>
          <a:ext cx="6900512" cy="0"/>
        </a:xfrm>
        <a:prstGeom prst="line">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78C73-89E6-4306-9CDD-21FC83EAFAF9}">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Utility is always Individual and Relative</a:t>
          </a:r>
        </a:p>
      </dsp:txBody>
      <dsp:txXfrm>
        <a:off x="0" y="2768070"/>
        <a:ext cx="6900512" cy="921789"/>
      </dsp:txXfrm>
    </dsp:sp>
    <dsp:sp modelId="{5F9C9782-274D-4F1D-8DB3-5457939FE1EB}">
      <dsp:nvSpPr>
        <dsp:cNvPr id="0" name=""/>
        <dsp:cNvSpPr/>
      </dsp:nvSpPr>
      <dsp:spPr>
        <a:xfrm>
          <a:off x="0" y="3689859"/>
          <a:ext cx="6900512" cy="0"/>
        </a:xfrm>
        <a:prstGeom prst="lin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E3CDA6-E80C-4E25-B46B-25837CCEC2AA}">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Utility cannot be Measured Objectively</a:t>
          </a:r>
        </a:p>
      </dsp:txBody>
      <dsp:txXfrm>
        <a:off x="0" y="3689859"/>
        <a:ext cx="6900512" cy="921789"/>
      </dsp:txXfrm>
    </dsp:sp>
    <dsp:sp modelId="{CECD0E93-5773-485B-9B9F-9DD997C445C4}">
      <dsp:nvSpPr>
        <dsp:cNvPr id="0" name=""/>
        <dsp:cNvSpPr/>
      </dsp:nvSpPr>
      <dsp:spPr>
        <a:xfrm>
          <a:off x="0" y="4611648"/>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4D1C36-47C5-43FB-B9E3-6FE0999A9615}">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Utility Depends on the Intensity of Want</a:t>
          </a:r>
        </a:p>
      </dsp:txBody>
      <dsp:txXfrm>
        <a:off x="0" y="4611648"/>
        <a:ext cx="6900512" cy="9217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60160-1900-43AD-90C3-70A98EEE0D74}">
      <dsp:nvSpPr>
        <dsp:cNvPr id="0" name=""/>
        <dsp:cNvSpPr/>
      </dsp:nvSpPr>
      <dsp:spPr>
        <a:xfrm>
          <a:off x="973190" y="785492"/>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89EE2B-17A8-40D9-9DF9-ADC651E16C12}">
      <dsp:nvSpPr>
        <dsp:cNvPr id="0" name=""/>
        <dsp:cNvSpPr/>
      </dsp:nvSpPr>
      <dsp:spPr>
        <a:xfrm>
          <a:off x="1242597" y="105490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D2CF74-0E28-4108-B018-6F8AA3FD2AF4}">
      <dsp:nvSpPr>
        <dsp:cNvPr id="0" name=""/>
        <dsp:cNvSpPr/>
      </dsp:nvSpPr>
      <dsp:spPr>
        <a:xfrm>
          <a:off x="569079"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IN" sz="3200" kern="1200" dirty="0"/>
            <a:t>Form</a:t>
          </a:r>
          <a:endParaRPr lang="en-US" sz="3200" kern="1200" dirty="0"/>
        </a:p>
      </dsp:txBody>
      <dsp:txXfrm>
        <a:off x="569079" y="2443382"/>
        <a:ext cx="2072362" cy="720000"/>
      </dsp:txXfrm>
    </dsp:sp>
    <dsp:sp modelId="{09EFBEE8-84EF-480B-9EFA-3C4F2A9D48C4}">
      <dsp:nvSpPr>
        <dsp:cNvPr id="0" name=""/>
        <dsp:cNvSpPr/>
      </dsp:nvSpPr>
      <dsp:spPr>
        <a:xfrm>
          <a:off x="3408216" y="785492"/>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F48D8-C922-45D5-A106-271B39468BA7}">
      <dsp:nvSpPr>
        <dsp:cNvPr id="0" name=""/>
        <dsp:cNvSpPr/>
      </dsp:nvSpPr>
      <dsp:spPr>
        <a:xfrm>
          <a:off x="3677623" y="105490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308982-47E5-499F-94FE-E70DB4B6B83D}">
      <dsp:nvSpPr>
        <dsp:cNvPr id="0" name=""/>
        <dsp:cNvSpPr/>
      </dsp:nvSpPr>
      <dsp:spPr>
        <a:xfrm>
          <a:off x="3004105"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IN" sz="3200" kern="1200" dirty="0"/>
            <a:t>Place</a:t>
          </a:r>
          <a:endParaRPr lang="en-US" sz="3200" kern="1200" dirty="0"/>
        </a:p>
      </dsp:txBody>
      <dsp:txXfrm>
        <a:off x="3004105" y="2443382"/>
        <a:ext cx="2072362" cy="720000"/>
      </dsp:txXfrm>
    </dsp:sp>
    <dsp:sp modelId="{9E748187-A807-4040-90EE-1FEF97664735}">
      <dsp:nvSpPr>
        <dsp:cNvPr id="0" name=""/>
        <dsp:cNvSpPr/>
      </dsp:nvSpPr>
      <dsp:spPr>
        <a:xfrm>
          <a:off x="5843242" y="785492"/>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74B9BB-E039-45A3-8A96-C8F921671373}">
      <dsp:nvSpPr>
        <dsp:cNvPr id="0" name=""/>
        <dsp:cNvSpPr/>
      </dsp:nvSpPr>
      <dsp:spPr>
        <a:xfrm>
          <a:off x="6112649" y="105490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F84B1-E575-472A-915C-525B20DDF9BE}">
      <dsp:nvSpPr>
        <dsp:cNvPr id="0" name=""/>
        <dsp:cNvSpPr/>
      </dsp:nvSpPr>
      <dsp:spPr>
        <a:xfrm>
          <a:off x="5439131"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IN" sz="3200" kern="1200" dirty="0"/>
            <a:t>Time </a:t>
          </a:r>
          <a:endParaRPr lang="en-US" sz="3200" kern="1200" dirty="0"/>
        </a:p>
      </dsp:txBody>
      <dsp:txXfrm>
        <a:off x="5439131" y="2443382"/>
        <a:ext cx="2072362" cy="720000"/>
      </dsp:txXfrm>
    </dsp:sp>
    <dsp:sp modelId="{BFAB89D8-5628-45A6-B8C2-237194CCF579}">
      <dsp:nvSpPr>
        <dsp:cNvPr id="0" name=""/>
        <dsp:cNvSpPr/>
      </dsp:nvSpPr>
      <dsp:spPr>
        <a:xfrm>
          <a:off x="8278268" y="785492"/>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F20FB4-2081-4539-80A1-DA9EED43357D}">
      <dsp:nvSpPr>
        <dsp:cNvPr id="0" name=""/>
        <dsp:cNvSpPr/>
      </dsp:nvSpPr>
      <dsp:spPr>
        <a:xfrm>
          <a:off x="8547675" y="105490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A1D5DE-555C-4312-B247-0E38F215EA49}">
      <dsp:nvSpPr>
        <dsp:cNvPr id="0" name=""/>
        <dsp:cNvSpPr/>
      </dsp:nvSpPr>
      <dsp:spPr>
        <a:xfrm>
          <a:off x="7874157"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IN" sz="3200" kern="1200" dirty="0"/>
            <a:t>Service</a:t>
          </a:r>
          <a:endParaRPr lang="en-US" sz="3200" kern="1200" dirty="0"/>
        </a:p>
      </dsp:txBody>
      <dsp:txXfrm>
        <a:off x="7874157" y="2443382"/>
        <a:ext cx="207236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7BA90-CFF6-4638-9DF1-F54224714F15}">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06141D-A900-4F3A-A9A0-155C6865342C}">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79B131-03F1-4003-8C17-576FE86C90CB}">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89000">
            <a:lnSpc>
              <a:spcPct val="90000"/>
            </a:lnSpc>
            <a:spcBef>
              <a:spcPct val="0"/>
            </a:spcBef>
            <a:spcAft>
              <a:spcPct val="35000"/>
            </a:spcAft>
            <a:buNone/>
          </a:pPr>
          <a:r>
            <a:rPr lang="en-US" sz="2000" b="1" kern="1200" dirty="0"/>
            <a:t>Marginal Utility- </a:t>
          </a:r>
          <a:r>
            <a:rPr lang="en-US" sz="2000" kern="1200" dirty="0"/>
            <a:t>Marginal utility is the utility derived from the last or marginal unit of consumption. It refers to the additional utility derived from an extra unit of the given commodity purchased, acquired or consumed by the consumer.</a:t>
          </a:r>
        </a:p>
      </dsp:txBody>
      <dsp:txXfrm>
        <a:off x="1437631" y="531"/>
        <a:ext cx="9077968" cy="1244702"/>
      </dsp:txXfrm>
    </dsp:sp>
    <dsp:sp modelId="{1E73A4CB-6DD2-4204-AB3E-7842170303D3}">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D84FF3-6947-4ED2-BF3A-A1D69E8534DA}">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D7178F-AD0A-49DA-AE5D-D83B7E1FF770}">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89000">
            <a:lnSpc>
              <a:spcPct val="90000"/>
            </a:lnSpc>
            <a:spcBef>
              <a:spcPct val="0"/>
            </a:spcBef>
            <a:spcAft>
              <a:spcPct val="35000"/>
            </a:spcAft>
            <a:buNone/>
          </a:pPr>
          <a:r>
            <a:rPr lang="en-US" sz="2000" b="1" kern="1200" dirty="0"/>
            <a:t>Total Utility </a:t>
          </a:r>
          <a:r>
            <a:rPr lang="en-US" sz="2000" kern="1200" dirty="0"/>
            <a:t>- Total Utility is the utility from all units of consumption.</a:t>
          </a:r>
        </a:p>
      </dsp:txBody>
      <dsp:txXfrm>
        <a:off x="1437631" y="1556410"/>
        <a:ext cx="9077968" cy="1244702"/>
      </dsp:txXfrm>
    </dsp:sp>
    <dsp:sp modelId="{77B229C9-1BB6-4197-8A91-4B7385F7A041}">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95816-7061-42A7-9221-1B504E565D25}">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46CD81-8063-4ABD-89FB-932626F35565}">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89000">
            <a:lnSpc>
              <a:spcPct val="90000"/>
            </a:lnSpc>
            <a:spcBef>
              <a:spcPct val="0"/>
            </a:spcBef>
            <a:spcAft>
              <a:spcPct val="35000"/>
            </a:spcAft>
            <a:buNone/>
          </a:pPr>
          <a:r>
            <a:rPr lang="en-US" sz="2000" b="1" kern="1200" dirty="0"/>
            <a:t>Average Utility </a:t>
          </a:r>
          <a:r>
            <a:rPr lang="en-US" sz="2000" kern="1200" dirty="0"/>
            <a:t>-Average Utility is that utility in which the total unit of consumption of goods is divided by the number of Total Units. </a:t>
          </a:r>
        </a:p>
      </dsp:txBody>
      <dsp:txXfrm>
        <a:off x="1437631" y="3112289"/>
        <a:ext cx="9077968" cy="12447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4F9F5-A39D-40A5-A7C0-EBAC9ABEDA20}">
      <dsp:nvSpPr>
        <dsp:cNvPr id="0" name=""/>
        <dsp:cNvSpPr/>
      </dsp:nvSpPr>
      <dsp:spPr>
        <a:xfrm>
          <a:off x="0" y="2754"/>
          <a:ext cx="5861090" cy="2134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3D483-A3D9-49C8-9962-EC7A455E50B9}">
      <dsp:nvSpPr>
        <dsp:cNvPr id="0" name=""/>
        <dsp:cNvSpPr/>
      </dsp:nvSpPr>
      <dsp:spPr>
        <a:xfrm>
          <a:off x="64567" y="50779"/>
          <a:ext cx="117510" cy="117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E98FE6-43CB-4163-90C7-CEE1C5C83297}">
      <dsp:nvSpPr>
        <dsp:cNvPr id="0" name=""/>
        <dsp:cNvSpPr/>
      </dsp:nvSpPr>
      <dsp:spPr>
        <a:xfrm>
          <a:off x="246646" y="2754"/>
          <a:ext cx="4974336" cy="2614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726" tIns="276726" rIns="276726" bIns="276726" numCol="1" spcCol="1270" anchor="ctr" anchorCtr="0">
          <a:noAutofit/>
        </a:bodyPr>
        <a:lstStyle/>
        <a:p>
          <a:pPr marL="0" lvl="0" indent="0" algn="l" defTabSz="1422400">
            <a:lnSpc>
              <a:spcPct val="90000"/>
            </a:lnSpc>
            <a:spcBef>
              <a:spcPct val="0"/>
            </a:spcBef>
            <a:spcAft>
              <a:spcPct val="35000"/>
            </a:spcAft>
            <a:buNone/>
          </a:pPr>
          <a:r>
            <a:rPr lang="en-US" sz="3200" kern="1200" dirty="0"/>
            <a:t>Temporal utility refers to how value diminishes over time (e.g., choosing $10 now versus $15 in a week).</a:t>
          </a:r>
        </a:p>
      </dsp:txBody>
      <dsp:txXfrm>
        <a:off x="246646" y="2754"/>
        <a:ext cx="4974336" cy="2614731"/>
      </dsp:txXfrm>
    </dsp:sp>
    <dsp:sp modelId="{8DAB7414-F79F-4629-8EA6-9262400692FC}">
      <dsp:nvSpPr>
        <dsp:cNvPr id="0" name=""/>
        <dsp:cNvSpPr/>
      </dsp:nvSpPr>
      <dsp:spPr>
        <a:xfrm>
          <a:off x="0" y="2885663"/>
          <a:ext cx="5861090" cy="2134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5FA2B-E027-4477-A6CD-33C4C2012C9E}">
      <dsp:nvSpPr>
        <dsp:cNvPr id="0" name=""/>
        <dsp:cNvSpPr/>
      </dsp:nvSpPr>
      <dsp:spPr>
        <a:xfrm>
          <a:off x="64567" y="2933689"/>
          <a:ext cx="117510" cy="117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E77B11-0B5F-457C-A20D-990BCD047663}">
      <dsp:nvSpPr>
        <dsp:cNvPr id="0" name=""/>
        <dsp:cNvSpPr/>
      </dsp:nvSpPr>
      <dsp:spPr>
        <a:xfrm>
          <a:off x="246646" y="2885663"/>
          <a:ext cx="4974336" cy="2614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726" tIns="276726" rIns="276726" bIns="276726" numCol="1" spcCol="1270" anchor="ctr" anchorCtr="0">
          <a:noAutofit/>
        </a:bodyPr>
        <a:lstStyle/>
        <a:p>
          <a:pPr marL="0" lvl="0" indent="0" algn="l" defTabSz="1422400">
            <a:lnSpc>
              <a:spcPct val="90000"/>
            </a:lnSpc>
            <a:spcBef>
              <a:spcPct val="0"/>
            </a:spcBef>
            <a:spcAft>
              <a:spcPct val="35000"/>
            </a:spcAft>
            <a:buNone/>
          </a:pPr>
          <a:r>
            <a:rPr lang="en-US" sz="3200" kern="1200" dirty="0"/>
            <a:t>Impulsivity is linked to stronger activation of immediate-reward circuits, while self-control relies on the regulatory role.</a:t>
          </a:r>
        </a:p>
      </dsp:txBody>
      <dsp:txXfrm>
        <a:off x="246646" y="2885663"/>
        <a:ext cx="4974336" cy="26147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E29E38-C096-4C34-B600-137743F16BA9}">
      <dsp:nvSpPr>
        <dsp:cNvPr id="0" name=""/>
        <dsp:cNvSpPr/>
      </dsp:nvSpPr>
      <dsp:spPr>
        <a:xfrm>
          <a:off x="0" y="675"/>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1A0F7-F43C-409C-B5E4-D4DBEDE76121}">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Here are the main happiness chemicals in your body:</a:t>
          </a:r>
        </a:p>
      </dsp:txBody>
      <dsp:txXfrm>
        <a:off x="0" y="675"/>
        <a:ext cx="6900512" cy="1106957"/>
      </dsp:txXfrm>
    </dsp:sp>
    <dsp:sp modelId="{B9E2FACA-EF2C-4C8C-9E3B-3F0078BFB98A}">
      <dsp:nvSpPr>
        <dsp:cNvPr id="0" name=""/>
        <dsp:cNvSpPr/>
      </dsp:nvSpPr>
      <dsp:spPr>
        <a:xfrm>
          <a:off x="0" y="1107633"/>
          <a:ext cx="6900512"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C83440-FBAE-4308-8AB8-DBFCB04458FB}">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Endorphins  Primarily helps one deal with stress and reduce feelings of pain</a:t>
          </a:r>
        </a:p>
      </dsp:txBody>
      <dsp:txXfrm>
        <a:off x="0" y="1107633"/>
        <a:ext cx="6900512" cy="1106957"/>
      </dsp:txXfrm>
    </dsp:sp>
    <dsp:sp modelId="{B8F359E7-7934-469A-8681-EBD78523CEC9}">
      <dsp:nvSpPr>
        <dsp:cNvPr id="0" name=""/>
        <dsp:cNvSpPr/>
      </dsp:nvSpPr>
      <dsp:spPr>
        <a:xfrm>
          <a:off x="0" y="2214591"/>
          <a:ext cx="6900512"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574C4-CA70-4630-9A00-4C071F06E6D9}">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Serotonin     Mood stabiliser – wellbeing, happiness</a:t>
          </a:r>
        </a:p>
      </dsp:txBody>
      <dsp:txXfrm>
        <a:off x="0" y="2214591"/>
        <a:ext cx="6900512" cy="1106957"/>
      </dsp:txXfrm>
    </dsp:sp>
    <dsp:sp modelId="{BA19452B-A6E3-4456-8F60-F20C9FA02507}">
      <dsp:nvSpPr>
        <dsp:cNvPr id="0" name=""/>
        <dsp:cNvSpPr/>
      </dsp:nvSpPr>
      <dsp:spPr>
        <a:xfrm>
          <a:off x="0" y="3321549"/>
          <a:ext cx="6900512"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E7F642-7B45-4C54-B3E1-E2BD12EBF947}">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Dopamine    Pleasure – Motivational role in brain’s reward system</a:t>
          </a:r>
        </a:p>
      </dsp:txBody>
      <dsp:txXfrm>
        <a:off x="0" y="3321549"/>
        <a:ext cx="6900512" cy="1106957"/>
      </dsp:txXfrm>
    </dsp:sp>
    <dsp:sp modelId="{716CA6E7-D1BF-44C4-945E-07C31B721C4A}">
      <dsp:nvSpPr>
        <dsp:cNvPr id="0" name=""/>
        <dsp:cNvSpPr/>
      </dsp:nvSpPr>
      <dsp:spPr>
        <a:xfrm>
          <a:off x="0" y="4428507"/>
          <a:ext cx="6900512" cy="0"/>
        </a:xfrm>
        <a:prstGeom prst="lin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DDFFB-BC36-495B-AA1B-C03ED94F18EC}">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Oxytocin      Bonding – Love and trust</a:t>
          </a:r>
        </a:p>
      </dsp:txBody>
      <dsp:txXfrm>
        <a:off x="0" y="4428507"/>
        <a:ext cx="6900512" cy="11069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6B9039-4296-4FEF-B592-65CEC9B0F432}" type="datetimeFigureOut">
              <a:rPr lang="en-IN" smtClean="0"/>
              <a:t>31-01-2025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DC12A5-F349-4981-9DF5-06CE8E623D6F}" type="slidenum">
              <a:rPr lang="en-IN" smtClean="0"/>
              <a:t>‹#›</a:t>
            </a:fld>
            <a:endParaRPr lang="en-IN"/>
          </a:p>
        </p:txBody>
      </p:sp>
    </p:spTree>
    <p:extLst>
      <p:ext uri="{BB962C8B-B14F-4D97-AF65-F5344CB8AC3E}">
        <p14:creationId xmlns:p14="http://schemas.microsoft.com/office/powerpoint/2010/main" val="130593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DC12A5-F349-4981-9DF5-06CE8E623D6F}" type="slidenum">
              <a:rPr lang="en-IN" smtClean="0"/>
              <a:t>35</a:t>
            </a:fld>
            <a:endParaRPr lang="en-IN"/>
          </a:p>
        </p:txBody>
      </p:sp>
    </p:spTree>
    <p:extLst>
      <p:ext uri="{BB962C8B-B14F-4D97-AF65-F5344CB8AC3E}">
        <p14:creationId xmlns:p14="http://schemas.microsoft.com/office/powerpoint/2010/main" val="2724530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76DDC-D8F3-4A7A-AE46-1D2EAD5E4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144665-3DFF-7BA3-5AEB-462E6A33F9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D5A02C7-0F0B-8C2E-B85B-CA0AA8056ED8}"/>
              </a:ext>
            </a:extLst>
          </p:cNvPr>
          <p:cNvSpPr>
            <a:spLocks noGrp="1"/>
          </p:cNvSpPr>
          <p:nvPr>
            <p:ph type="dt" sz="half" idx="10"/>
          </p:nvPr>
        </p:nvSpPr>
        <p:spPr/>
        <p:txBody>
          <a:bodyPr/>
          <a:lstStyle/>
          <a:p>
            <a:fld id="{A8853C83-E8A4-4A5F-B4A2-6C0A97615711}" type="datetimeFigureOut">
              <a:rPr lang="en-IN" smtClean="0"/>
              <a:t>31-01-2025</a:t>
            </a:fld>
            <a:endParaRPr lang="en-IN"/>
          </a:p>
        </p:txBody>
      </p:sp>
      <p:sp>
        <p:nvSpPr>
          <p:cNvPr id="5" name="Footer Placeholder 4">
            <a:extLst>
              <a:ext uri="{FF2B5EF4-FFF2-40B4-BE49-F238E27FC236}">
                <a16:creationId xmlns:a16="http://schemas.microsoft.com/office/drawing/2014/main" id="{00CFDE50-787F-3BAF-B463-303C5214F6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690934-6C21-3571-79B8-DD3ECA2CCB8B}"/>
              </a:ext>
            </a:extLst>
          </p:cNvPr>
          <p:cNvSpPr>
            <a:spLocks noGrp="1"/>
          </p:cNvSpPr>
          <p:nvPr>
            <p:ph type="sldNum" sz="quarter" idx="12"/>
          </p:nvPr>
        </p:nvSpPr>
        <p:spPr/>
        <p:txBody>
          <a:bodyPr/>
          <a:lstStyle/>
          <a:p>
            <a:fld id="{585677B1-194E-4B94-82BB-AFB7CCF90EAC}" type="slidenum">
              <a:rPr lang="en-IN" smtClean="0"/>
              <a:t>‹#›</a:t>
            </a:fld>
            <a:endParaRPr lang="en-IN"/>
          </a:p>
        </p:txBody>
      </p:sp>
    </p:spTree>
    <p:extLst>
      <p:ext uri="{BB962C8B-B14F-4D97-AF65-F5344CB8AC3E}">
        <p14:creationId xmlns:p14="http://schemas.microsoft.com/office/powerpoint/2010/main" val="856794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0586-D3A8-B2CD-A549-89DC22C0F99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E2E76A-A36B-3035-D678-25A38B2B43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7E690E-77A6-8384-3CB6-236C6783A135}"/>
              </a:ext>
            </a:extLst>
          </p:cNvPr>
          <p:cNvSpPr>
            <a:spLocks noGrp="1"/>
          </p:cNvSpPr>
          <p:nvPr>
            <p:ph type="dt" sz="half" idx="10"/>
          </p:nvPr>
        </p:nvSpPr>
        <p:spPr/>
        <p:txBody>
          <a:bodyPr/>
          <a:lstStyle/>
          <a:p>
            <a:fld id="{A8853C83-E8A4-4A5F-B4A2-6C0A97615711}" type="datetimeFigureOut">
              <a:rPr lang="en-IN" smtClean="0"/>
              <a:t>31-01-2025</a:t>
            </a:fld>
            <a:endParaRPr lang="en-IN"/>
          </a:p>
        </p:txBody>
      </p:sp>
      <p:sp>
        <p:nvSpPr>
          <p:cNvPr id="5" name="Footer Placeholder 4">
            <a:extLst>
              <a:ext uri="{FF2B5EF4-FFF2-40B4-BE49-F238E27FC236}">
                <a16:creationId xmlns:a16="http://schemas.microsoft.com/office/drawing/2014/main" id="{1DFB6AC1-F396-714C-82B7-D6E87741E1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80B050-F0E2-636D-564F-CBEA497CDF54}"/>
              </a:ext>
            </a:extLst>
          </p:cNvPr>
          <p:cNvSpPr>
            <a:spLocks noGrp="1"/>
          </p:cNvSpPr>
          <p:nvPr>
            <p:ph type="sldNum" sz="quarter" idx="12"/>
          </p:nvPr>
        </p:nvSpPr>
        <p:spPr/>
        <p:txBody>
          <a:bodyPr/>
          <a:lstStyle/>
          <a:p>
            <a:fld id="{585677B1-194E-4B94-82BB-AFB7CCF90EAC}" type="slidenum">
              <a:rPr lang="en-IN" smtClean="0"/>
              <a:t>‹#›</a:t>
            </a:fld>
            <a:endParaRPr lang="en-IN"/>
          </a:p>
        </p:txBody>
      </p:sp>
    </p:spTree>
    <p:extLst>
      <p:ext uri="{BB962C8B-B14F-4D97-AF65-F5344CB8AC3E}">
        <p14:creationId xmlns:p14="http://schemas.microsoft.com/office/powerpoint/2010/main" val="2808875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A52B66-D21D-D204-E4F3-93FE0F38BD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B88B5F-8F2A-8F89-D7BD-421BDDE841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0EDB4D-C96A-81EA-22BE-FEBFB32B1229}"/>
              </a:ext>
            </a:extLst>
          </p:cNvPr>
          <p:cNvSpPr>
            <a:spLocks noGrp="1"/>
          </p:cNvSpPr>
          <p:nvPr>
            <p:ph type="dt" sz="half" idx="10"/>
          </p:nvPr>
        </p:nvSpPr>
        <p:spPr/>
        <p:txBody>
          <a:bodyPr/>
          <a:lstStyle/>
          <a:p>
            <a:fld id="{A8853C83-E8A4-4A5F-B4A2-6C0A97615711}" type="datetimeFigureOut">
              <a:rPr lang="en-IN" smtClean="0"/>
              <a:t>31-01-2025</a:t>
            </a:fld>
            <a:endParaRPr lang="en-IN"/>
          </a:p>
        </p:txBody>
      </p:sp>
      <p:sp>
        <p:nvSpPr>
          <p:cNvPr id="5" name="Footer Placeholder 4">
            <a:extLst>
              <a:ext uri="{FF2B5EF4-FFF2-40B4-BE49-F238E27FC236}">
                <a16:creationId xmlns:a16="http://schemas.microsoft.com/office/drawing/2014/main" id="{86EA5357-A59E-595D-90C2-90C2B7F07F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D07968-A58B-0FD7-B1ED-FB296DB254F7}"/>
              </a:ext>
            </a:extLst>
          </p:cNvPr>
          <p:cNvSpPr>
            <a:spLocks noGrp="1"/>
          </p:cNvSpPr>
          <p:nvPr>
            <p:ph type="sldNum" sz="quarter" idx="12"/>
          </p:nvPr>
        </p:nvSpPr>
        <p:spPr/>
        <p:txBody>
          <a:bodyPr/>
          <a:lstStyle/>
          <a:p>
            <a:fld id="{585677B1-194E-4B94-82BB-AFB7CCF90EAC}" type="slidenum">
              <a:rPr lang="en-IN" smtClean="0"/>
              <a:t>‹#›</a:t>
            </a:fld>
            <a:endParaRPr lang="en-IN"/>
          </a:p>
        </p:txBody>
      </p:sp>
    </p:spTree>
    <p:extLst>
      <p:ext uri="{BB962C8B-B14F-4D97-AF65-F5344CB8AC3E}">
        <p14:creationId xmlns:p14="http://schemas.microsoft.com/office/powerpoint/2010/main" val="859095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DA15-D8E4-F12B-CF57-2EA56FD566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923A5D-79EB-0214-1D62-29FCA62D76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7716AF-56BD-B5F0-517B-3CADA9D18E92}"/>
              </a:ext>
            </a:extLst>
          </p:cNvPr>
          <p:cNvSpPr>
            <a:spLocks noGrp="1"/>
          </p:cNvSpPr>
          <p:nvPr>
            <p:ph type="dt" sz="half" idx="10"/>
          </p:nvPr>
        </p:nvSpPr>
        <p:spPr/>
        <p:txBody>
          <a:bodyPr/>
          <a:lstStyle/>
          <a:p>
            <a:fld id="{A8853C83-E8A4-4A5F-B4A2-6C0A97615711}" type="datetimeFigureOut">
              <a:rPr lang="en-IN" smtClean="0"/>
              <a:t>31-01-2025</a:t>
            </a:fld>
            <a:endParaRPr lang="en-IN"/>
          </a:p>
        </p:txBody>
      </p:sp>
      <p:sp>
        <p:nvSpPr>
          <p:cNvPr id="5" name="Footer Placeholder 4">
            <a:extLst>
              <a:ext uri="{FF2B5EF4-FFF2-40B4-BE49-F238E27FC236}">
                <a16:creationId xmlns:a16="http://schemas.microsoft.com/office/drawing/2014/main" id="{A4DE20AA-7029-FB55-78A1-96D1B041E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2A5D87-520C-9BF2-30BA-4E91CF135DF1}"/>
              </a:ext>
            </a:extLst>
          </p:cNvPr>
          <p:cNvSpPr>
            <a:spLocks noGrp="1"/>
          </p:cNvSpPr>
          <p:nvPr>
            <p:ph type="sldNum" sz="quarter" idx="12"/>
          </p:nvPr>
        </p:nvSpPr>
        <p:spPr/>
        <p:txBody>
          <a:bodyPr/>
          <a:lstStyle/>
          <a:p>
            <a:fld id="{585677B1-194E-4B94-82BB-AFB7CCF90EAC}" type="slidenum">
              <a:rPr lang="en-IN" smtClean="0"/>
              <a:t>‹#›</a:t>
            </a:fld>
            <a:endParaRPr lang="en-IN"/>
          </a:p>
        </p:txBody>
      </p:sp>
    </p:spTree>
    <p:extLst>
      <p:ext uri="{BB962C8B-B14F-4D97-AF65-F5344CB8AC3E}">
        <p14:creationId xmlns:p14="http://schemas.microsoft.com/office/powerpoint/2010/main" val="309201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2918-6830-C6E2-A469-CE4BB73F21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288AF2-D432-A550-BF6E-D8D7594CC6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018539-5856-A901-CA81-23EFDF994475}"/>
              </a:ext>
            </a:extLst>
          </p:cNvPr>
          <p:cNvSpPr>
            <a:spLocks noGrp="1"/>
          </p:cNvSpPr>
          <p:nvPr>
            <p:ph type="dt" sz="half" idx="10"/>
          </p:nvPr>
        </p:nvSpPr>
        <p:spPr/>
        <p:txBody>
          <a:bodyPr/>
          <a:lstStyle/>
          <a:p>
            <a:fld id="{A8853C83-E8A4-4A5F-B4A2-6C0A97615711}" type="datetimeFigureOut">
              <a:rPr lang="en-IN" smtClean="0"/>
              <a:t>31-01-2025</a:t>
            </a:fld>
            <a:endParaRPr lang="en-IN"/>
          </a:p>
        </p:txBody>
      </p:sp>
      <p:sp>
        <p:nvSpPr>
          <p:cNvPr id="5" name="Footer Placeholder 4">
            <a:extLst>
              <a:ext uri="{FF2B5EF4-FFF2-40B4-BE49-F238E27FC236}">
                <a16:creationId xmlns:a16="http://schemas.microsoft.com/office/drawing/2014/main" id="{F3148575-A5A0-081C-0F53-AB88C915AF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49902D-4EA6-7F62-C57A-07D30DF92B8B}"/>
              </a:ext>
            </a:extLst>
          </p:cNvPr>
          <p:cNvSpPr>
            <a:spLocks noGrp="1"/>
          </p:cNvSpPr>
          <p:nvPr>
            <p:ph type="sldNum" sz="quarter" idx="12"/>
          </p:nvPr>
        </p:nvSpPr>
        <p:spPr/>
        <p:txBody>
          <a:bodyPr/>
          <a:lstStyle/>
          <a:p>
            <a:fld id="{585677B1-194E-4B94-82BB-AFB7CCF90EAC}" type="slidenum">
              <a:rPr lang="en-IN" smtClean="0"/>
              <a:t>‹#›</a:t>
            </a:fld>
            <a:endParaRPr lang="en-IN"/>
          </a:p>
        </p:txBody>
      </p:sp>
    </p:spTree>
    <p:extLst>
      <p:ext uri="{BB962C8B-B14F-4D97-AF65-F5344CB8AC3E}">
        <p14:creationId xmlns:p14="http://schemas.microsoft.com/office/powerpoint/2010/main" val="2001327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54B3-5091-FA50-02BC-6B874C0AA1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171F48-0173-B2F1-883D-F74C5E0C20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210584-D781-AFC5-C7DA-C77EC82B57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295ECE-4A3A-385D-A599-D2C095328070}"/>
              </a:ext>
            </a:extLst>
          </p:cNvPr>
          <p:cNvSpPr>
            <a:spLocks noGrp="1"/>
          </p:cNvSpPr>
          <p:nvPr>
            <p:ph type="dt" sz="half" idx="10"/>
          </p:nvPr>
        </p:nvSpPr>
        <p:spPr/>
        <p:txBody>
          <a:bodyPr/>
          <a:lstStyle/>
          <a:p>
            <a:fld id="{A8853C83-E8A4-4A5F-B4A2-6C0A97615711}" type="datetimeFigureOut">
              <a:rPr lang="en-IN" smtClean="0"/>
              <a:t>31-01-2025</a:t>
            </a:fld>
            <a:endParaRPr lang="en-IN"/>
          </a:p>
        </p:txBody>
      </p:sp>
      <p:sp>
        <p:nvSpPr>
          <p:cNvPr id="6" name="Footer Placeholder 5">
            <a:extLst>
              <a:ext uri="{FF2B5EF4-FFF2-40B4-BE49-F238E27FC236}">
                <a16:creationId xmlns:a16="http://schemas.microsoft.com/office/drawing/2014/main" id="{FCCDF06B-2A8E-2212-F578-DB7E84F019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D501CB-023A-5431-3C35-CC36E65E058D}"/>
              </a:ext>
            </a:extLst>
          </p:cNvPr>
          <p:cNvSpPr>
            <a:spLocks noGrp="1"/>
          </p:cNvSpPr>
          <p:nvPr>
            <p:ph type="sldNum" sz="quarter" idx="12"/>
          </p:nvPr>
        </p:nvSpPr>
        <p:spPr/>
        <p:txBody>
          <a:bodyPr/>
          <a:lstStyle/>
          <a:p>
            <a:fld id="{585677B1-194E-4B94-82BB-AFB7CCF90EAC}" type="slidenum">
              <a:rPr lang="en-IN" smtClean="0"/>
              <a:t>‹#›</a:t>
            </a:fld>
            <a:endParaRPr lang="en-IN"/>
          </a:p>
        </p:txBody>
      </p:sp>
    </p:spTree>
    <p:extLst>
      <p:ext uri="{BB962C8B-B14F-4D97-AF65-F5344CB8AC3E}">
        <p14:creationId xmlns:p14="http://schemas.microsoft.com/office/powerpoint/2010/main" val="309611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2C0C-CD5B-84BC-C814-27D7B5EA0E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9471BF-E926-7A8B-EF37-EDB7FA3B3E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59C32C-E31E-EA42-6ED6-26D73B3F67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1C42198-346D-5D8D-F8B1-1329E7C637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440F0F-3754-9793-2923-663F0E3DC4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D73933-0281-B0C1-C887-3C6BF47F4085}"/>
              </a:ext>
            </a:extLst>
          </p:cNvPr>
          <p:cNvSpPr>
            <a:spLocks noGrp="1"/>
          </p:cNvSpPr>
          <p:nvPr>
            <p:ph type="dt" sz="half" idx="10"/>
          </p:nvPr>
        </p:nvSpPr>
        <p:spPr/>
        <p:txBody>
          <a:bodyPr/>
          <a:lstStyle/>
          <a:p>
            <a:fld id="{A8853C83-E8A4-4A5F-B4A2-6C0A97615711}" type="datetimeFigureOut">
              <a:rPr lang="en-IN" smtClean="0"/>
              <a:t>31-01-2025</a:t>
            </a:fld>
            <a:endParaRPr lang="en-IN"/>
          </a:p>
        </p:txBody>
      </p:sp>
      <p:sp>
        <p:nvSpPr>
          <p:cNvPr id="8" name="Footer Placeholder 7">
            <a:extLst>
              <a:ext uri="{FF2B5EF4-FFF2-40B4-BE49-F238E27FC236}">
                <a16:creationId xmlns:a16="http://schemas.microsoft.com/office/drawing/2014/main" id="{71B6DE55-C222-3C43-4669-5376D9784EA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D57F875-041B-D2CD-B97E-BA67090094DE}"/>
              </a:ext>
            </a:extLst>
          </p:cNvPr>
          <p:cNvSpPr>
            <a:spLocks noGrp="1"/>
          </p:cNvSpPr>
          <p:nvPr>
            <p:ph type="sldNum" sz="quarter" idx="12"/>
          </p:nvPr>
        </p:nvSpPr>
        <p:spPr/>
        <p:txBody>
          <a:bodyPr/>
          <a:lstStyle/>
          <a:p>
            <a:fld id="{585677B1-194E-4B94-82BB-AFB7CCF90EAC}" type="slidenum">
              <a:rPr lang="en-IN" smtClean="0"/>
              <a:t>‹#›</a:t>
            </a:fld>
            <a:endParaRPr lang="en-IN"/>
          </a:p>
        </p:txBody>
      </p:sp>
    </p:spTree>
    <p:extLst>
      <p:ext uri="{BB962C8B-B14F-4D97-AF65-F5344CB8AC3E}">
        <p14:creationId xmlns:p14="http://schemas.microsoft.com/office/powerpoint/2010/main" val="1957453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EBC8-2525-5BCB-8EB4-4B0A3A44312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2764A7B-DE0E-5B63-426D-FB057913DA30}"/>
              </a:ext>
            </a:extLst>
          </p:cNvPr>
          <p:cNvSpPr>
            <a:spLocks noGrp="1"/>
          </p:cNvSpPr>
          <p:nvPr>
            <p:ph type="dt" sz="half" idx="10"/>
          </p:nvPr>
        </p:nvSpPr>
        <p:spPr/>
        <p:txBody>
          <a:bodyPr/>
          <a:lstStyle/>
          <a:p>
            <a:fld id="{A8853C83-E8A4-4A5F-B4A2-6C0A97615711}" type="datetimeFigureOut">
              <a:rPr lang="en-IN" smtClean="0"/>
              <a:t>31-01-2025</a:t>
            </a:fld>
            <a:endParaRPr lang="en-IN"/>
          </a:p>
        </p:txBody>
      </p:sp>
      <p:sp>
        <p:nvSpPr>
          <p:cNvPr id="4" name="Footer Placeholder 3">
            <a:extLst>
              <a:ext uri="{FF2B5EF4-FFF2-40B4-BE49-F238E27FC236}">
                <a16:creationId xmlns:a16="http://schemas.microsoft.com/office/drawing/2014/main" id="{C8546C75-19AC-5B34-60B2-9AA63F6AAE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5E7C10-C34A-E588-BF9F-63987D1B2B33}"/>
              </a:ext>
            </a:extLst>
          </p:cNvPr>
          <p:cNvSpPr>
            <a:spLocks noGrp="1"/>
          </p:cNvSpPr>
          <p:nvPr>
            <p:ph type="sldNum" sz="quarter" idx="12"/>
          </p:nvPr>
        </p:nvSpPr>
        <p:spPr/>
        <p:txBody>
          <a:bodyPr/>
          <a:lstStyle/>
          <a:p>
            <a:fld id="{585677B1-194E-4B94-82BB-AFB7CCF90EAC}" type="slidenum">
              <a:rPr lang="en-IN" smtClean="0"/>
              <a:t>‹#›</a:t>
            </a:fld>
            <a:endParaRPr lang="en-IN"/>
          </a:p>
        </p:txBody>
      </p:sp>
    </p:spTree>
    <p:extLst>
      <p:ext uri="{BB962C8B-B14F-4D97-AF65-F5344CB8AC3E}">
        <p14:creationId xmlns:p14="http://schemas.microsoft.com/office/powerpoint/2010/main" val="4200620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0B1AF3-AA90-7AD4-2948-DB04612C4A29}"/>
              </a:ext>
            </a:extLst>
          </p:cNvPr>
          <p:cNvSpPr>
            <a:spLocks noGrp="1"/>
          </p:cNvSpPr>
          <p:nvPr>
            <p:ph type="dt" sz="half" idx="10"/>
          </p:nvPr>
        </p:nvSpPr>
        <p:spPr/>
        <p:txBody>
          <a:bodyPr/>
          <a:lstStyle/>
          <a:p>
            <a:fld id="{A8853C83-E8A4-4A5F-B4A2-6C0A97615711}" type="datetimeFigureOut">
              <a:rPr lang="en-IN" smtClean="0"/>
              <a:t>31-01-2025</a:t>
            </a:fld>
            <a:endParaRPr lang="en-IN"/>
          </a:p>
        </p:txBody>
      </p:sp>
      <p:sp>
        <p:nvSpPr>
          <p:cNvPr id="3" name="Footer Placeholder 2">
            <a:extLst>
              <a:ext uri="{FF2B5EF4-FFF2-40B4-BE49-F238E27FC236}">
                <a16:creationId xmlns:a16="http://schemas.microsoft.com/office/drawing/2014/main" id="{74CAF956-D098-AC21-05A7-71A233473FD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B3B173-294A-9342-9324-DC1D6CBB32CF}"/>
              </a:ext>
            </a:extLst>
          </p:cNvPr>
          <p:cNvSpPr>
            <a:spLocks noGrp="1"/>
          </p:cNvSpPr>
          <p:nvPr>
            <p:ph type="sldNum" sz="quarter" idx="12"/>
          </p:nvPr>
        </p:nvSpPr>
        <p:spPr/>
        <p:txBody>
          <a:bodyPr/>
          <a:lstStyle/>
          <a:p>
            <a:fld id="{585677B1-194E-4B94-82BB-AFB7CCF90EAC}" type="slidenum">
              <a:rPr lang="en-IN" smtClean="0"/>
              <a:t>‹#›</a:t>
            </a:fld>
            <a:endParaRPr lang="en-IN"/>
          </a:p>
        </p:txBody>
      </p:sp>
    </p:spTree>
    <p:extLst>
      <p:ext uri="{BB962C8B-B14F-4D97-AF65-F5344CB8AC3E}">
        <p14:creationId xmlns:p14="http://schemas.microsoft.com/office/powerpoint/2010/main" val="1125800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C020-B3DF-C570-655B-47DE103E8A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602DC5-9171-9062-4845-8F74E2C7C6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0E98EE-D09F-7D2C-6FF7-BACA5BC5B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F34E0C-6246-8F52-748E-94863CD0517D}"/>
              </a:ext>
            </a:extLst>
          </p:cNvPr>
          <p:cNvSpPr>
            <a:spLocks noGrp="1"/>
          </p:cNvSpPr>
          <p:nvPr>
            <p:ph type="dt" sz="half" idx="10"/>
          </p:nvPr>
        </p:nvSpPr>
        <p:spPr/>
        <p:txBody>
          <a:bodyPr/>
          <a:lstStyle/>
          <a:p>
            <a:fld id="{A8853C83-E8A4-4A5F-B4A2-6C0A97615711}" type="datetimeFigureOut">
              <a:rPr lang="en-IN" smtClean="0"/>
              <a:t>31-01-2025</a:t>
            </a:fld>
            <a:endParaRPr lang="en-IN"/>
          </a:p>
        </p:txBody>
      </p:sp>
      <p:sp>
        <p:nvSpPr>
          <p:cNvPr id="6" name="Footer Placeholder 5">
            <a:extLst>
              <a:ext uri="{FF2B5EF4-FFF2-40B4-BE49-F238E27FC236}">
                <a16:creationId xmlns:a16="http://schemas.microsoft.com/office/drawing/2014/main" id="{25E0FAE9-07FB-9A4D-478E-AB353A3A09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94FD63-EE91-6C86-3EB0-D98C8C261CC3}"/>
              </a:ext>
            </a:extLst>
          </p:cNvPr>
          <p:cNvSpPr>
            <a:spLocks noGrp="1"/>
          </p:cNvSpPr>
          <p:nvPr>
            <p:ph type="sldNum" sz="quarter" idx="12"/>
          </p:nvPr>
        </p:nvSpPr>
        <p:spPr/>
        <p:txBody>
          <a:bodyPr/>
          <a:lstStyle/>
          <a:p>
            <a:fld id="{585677B1-194E-4B94-82BB-AFB7CCF90EAC}" type="slidenum">
              <a:rPr lang="en-IN" smtClean="0"/>
              <a:t>‹#›</a:t>
            </a:fld>
            <a:endParaRPr lang="en-IN"/>
          </a:p>
        </p:txBody>
      </p:sp>
    </p:spTree>
    <p:extLst>
      <p:ext uri="{BB962C8B-B14F-4D97-AF65-F5344CB8AC3E}">
        <p14:creationId xmlns:p14="http://schemas.microsoft.com/office/powerpoint/2010/main" val="118256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DBDB-51FA-F535-3E4E-675759CC5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CA25E2-3465-ED3C-7A2F-AB857F58E0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B06296A-12E4-1CE7-8F2A-6B6F97B94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71FAF-BB9F-879E-4F02-74241FF32FB3}"/>
              </a:ext>
            </a:extLst>
          </p:cNvPr>
          <p:cNvSpPr>
            <a:spLocks noGrp="1"/>
          </p:cNvSpPr>
          <p:nvPr>
            <p:ph type="dt" sz="half" idx="10"/>
          </p:nvPr>
        </p:nvSpPr>
        <p:spPr/>
        <p:txBody>
          <a:bodyPr/>
          <a:lstStyle/>
          <a:p>
            <a:fld id="{A8853C83-E8A4-4A5F-B4A2-6C0A97615711}" type="datetimeFigureOut">
              <a:rPr lang="en-IN" smtClean="0"/>
              <a:t>31-01-2025</a:t>
            </a:fld>
            <a:endParaRPr lang="en-IN"/>
          </a:p>
        </p:txBody>
      </p:sp>
      <p:sp>
        <p:nvSpPr>
          <p:cNvPr id="6" name="Footer Placeholder 5">
            <a:extLst>
              <a:ext uri="{FF2B5EF4-FFF2-40B4-BE49-F238E27FC236}">
                <a16:creationId xmlns:a16="http://schemas.microsoft.com/office/drawing/2014/main" id="{0C57C670-B51F-1E67-799E-2167B92148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31DB92-6579-AAFA-7DFF-37B8C5747455}"/>
              </a:ext>
            </a:extLst>
          </p:cNvPr>
          <p:cNvSpPr>
            <a:spLocks noGrp="1"/>
          </p:cNvSpPr>
          <p:nvPr>
            <p:ph type="sldNum" sz="quarter" idx="12"/>
          </p:nvPr>
        </p:nvSpPr>
        <p:spPr/>
        <p:txBody>
          <a:bodyPr/>
          <a:lstStyle/>
          <a:p>
            <a:fld id="{585677B1-194E-4B94-82BB-AFB7CCF90EAC}" type="slidenum">
              <a:rPr lang="en-IN" smtClean="0"/>
              <a:t>‹#›</a:t>
            </a:fld>
            <a:endParaRPr lang="en-IN"/>
          </a:p>
        </p:txBody>
      </p:sp>
    </p:spTree>
    <p:extLst>
      <p:ext uri="{BB962C8B-B14F-4D97-AF65-F5344CB8AC3E}">
        <p14:creationId xmlns:p14="http://schemas.microsoft.com/office/powerpoint/2010/main" val="624250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50F13F-E57D-4065-1280-D6D063EC30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C09A4B-EC4D-A160-E4AF-E34B87BB68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8F7EB7-3AFF-C5AB-FE65-4C12F85006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853C83-E8A4-4A5F-B4A2-6C0A97615711}" type="datetimeFigureOut">
              <a:rPr lang="en-IN" smtClean="0"/>
              <a:t>31-01-2025</a:t>
            </a:fld>
            <a:endParaRPr lang="en-IN"/>
          </a:p>
        </p:txBody>
      </p:sp>
      <p:sp>
        <p:nvSpPr>
          <p:cNvPr id="5" name="Footer Placeholder 4">
            <a:extLst>
              <a:ext uri="{FF2B5EF4-FFF2-40B4-BE49-F238E27FC236}">
                <a16:creationId xmlns:a16="http://schemas.microsoft.com/office/drawing/2014/main" id="{85F85AF0-52A2-1ABB-B7B7-D384E90651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8C20F1B-4CA2-4584-5C89-77749D834B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5677B1-194E-4B94-82BB-AFB7CCF90EAC}" type="slidenum">
              <a:rPr lang="en-IN" smtClean="0"/>
              <a:t>‹#›</a:t>
            </a:fld>
            <a:endParaRPr lang="en-IN"/>
          </a:p>
        </p:txBody>
      </p:sp>
    </p:spTree>
    <p:extLst>
      <p:ext uri="{BB962C8B-B14F-4D97-AF65-F5344CB8AC3E}">
        <p14:creationId xmlns:p14="http://schemas.microsoft.com/office/powerpoint/2010/main" val="1026465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Video 4" descr="Moving Equations">
            <a:extLst>
              <a:ext uri="{FF2B5EF4-FFF2-40B4-BE49-F238E27FC236}">
                <a16:creationId xmlns:a16="http://schemas.microsoft.com/office/drawing/2014/main" id="{98B50619-0234-9958-D5D9-E614BC8A77D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F18CE0-2A37-4F44-DA31-4403DD692A73}"/>
              </a:ext>
            </a:extLst>
          </p:cNvPr>
          <p:cNvSpPr>
            <a:spLocks noGrp="1"/>
          </p:cNvSpPr>
          <p:nvPr>
            <p:ph type="ctrTitle"/>
          </p:nvPr>
        </p:nvSpPr>
        <p:spPr>
          <a:xfrm>
            <a:off x="1097280" y="325550"/>
            <a:ext cx="10058400" cy="1867054"/>
          </a:xfrm>
          <a:effectLst>
            <a:outerShdw blurRad="50800" dist="38100" dir="2700000" algn="tl" rotWithShape="0">
              <a:prstClr val="black">
                <a:alpha val="40000"/>
              </a:prstClr>
            </a:outerShdw>
          </a:effectLst>
        </p:spPr>
        <p:txBody>
          <a:bodyPr>
            <a:normAutofit/>
          </a:bodyPr>
          <a:lstStyle/>
          <a:p>
            <a:r>
              <a:rPr lang="en-IN" sz="5200" b="1" dirty="0">
                <a:solidFill>
                  <a:srgbClr val="FFFFFF"/>
                </a:solidFill>
              </a:rPr>
              <a:t>Basics of choice theory</a:t>
            </a:r>
          </a:p>
        </p:txBody>
      </p:sp>
      <p:sp>
        <p:nvSpPr>
          <p:cNvPr id="3" name="Subtitle 2">
            <a:extLst>
              <a:ext uri="{FF2B5EF4-FFF2-40B4-BE49-F238E27FC236}">
                <a16:creationId xmlns:a16="http://schemas.microsoft.com/office/drawing/2014/main" id="{2780F552-0B55-52B6-ADD3-D12EAA1C9694}"/>
              </a:ext>
            </a:extLst>
          </p:cNvPr>
          <p:cNvSpPr>
            <a:spLocks noGrp="1"/>
          </p:cNvSpPr>
          <p:nvPr>
            <p:ph type="subTitle" idx="1"/>
          </p:nvPr>
        </p:nvSpPr>
        <p:spPr>
          <a:xfrm>
            <a:off x="5238749" y="4072043"/>
            <a:ext cx="5919701" cy="1282707"/>
          </a:xfrm>
          <a:effectLst>
            <a:outerShdw blurRad="50800" dist="38100" dir="2700000" algn="tl" rotWithShape="0">
              <a:prstClr val="black">
                <a:alpha val="40000"/>
              </a:prstClr>
            </a:outerShdw>
          </a:effectLst>
        </p:spPr>
        <p:txBody>
          <a:bodyPr>
            <a:noAutofit/>
          </a:bodyPr>
          <a:lstStyle/>
          <a:p>
            <a:r>
              <a:rPr lang="en-IN" sz="4000" b="1" dirty="0" err="1">
                <a:solidFill>
                  <a:srgbClr val="FFFFFF"/>
                </a:solidFill>
              </a:rPr>
              <a:t>Dr.R.Gayathri</a:t>
            </a:r>
            <a:endParaRPr lang="en-IN" sz="4000" b="1" dirty="0">
              <a:solidFill>
                <a:srgbClr val="FFFFFF"/>
              </a:solidFill>
            </a:endParaRPr>
          </a:p>
          <a:p>
            <a:r>
              <a:rPr lang="en-IN" sz="4000" b="1" dirty="0">
                <a:solidFill>
                  <a:srgbClr val="FFFFFF"/>
                </a:solidFill>
              </a:rPr>
              <a:t>Faculty ,</a:t>
            </a:r>
            <a:r>
              <a:rPr lang="en-IN" sz="4000" b="1" dirty="0" err="1">
                <a:solidFill>
                  <a:srgbClr val="FFFFFF"/>
                </a:solidFill>
              </a:rPr>
              <a:t>SoM</a:t>
            </a:r>
            <a:r>
              <a:rPr lang="en-IN" sz="4000" b="1" dirty="0">
                <a:solidFill>
                  <a:srgbClr val="FFFFFF"/>
                </a:solidFill>
              </a:rPr>
              <a:t>, SASTRA</a:t>
            </a:r>
          </a:p>
        </p:txBody>
      </p:sp>
    </p:spTree>
    <p:extLst>
      <p:ext uri="{BB962C8B-B14F-4D97-AF65-F5344CB8AC3E}">
        <p14:creationId xmlns:p14="http://schemas.microsoft.com/office/powerpoint/2010/main" val="359185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95CE24-D487-C720-2C24-09AF8EAD66FE}"/>
              </a:ext>
            </a:extLst>
          </p:cNvPr>
          <p:cNvSpPr>
            <a:spLocks noGrp="1"/>
          </p:cNvSpPr>
          <p:nvPr>
            <p:ph type="title"/>
          </p:nvPr>
        </p:nvSpPr>
        <p:spPr>
          <a:xfrm>
            <a:off x="640080" y="325369"/>
            <a:ext cx="4368602" cy="1956841"/>
          </a:xfrm>
        </p:spPr>
        <p:txBody>
          <a:bodyPr anchor="b">
            <a:normAutofit/>
          </a:bodyPr>
          <a:lstStyle/>
          <a:p>
            <a:r>
              <a:rPr lang="en-US" sz="4200"/>
              <a:t>Experienced Utility and Decision Utility</a:t>
            </a:r>
            <a:endParaRPr lang="en-IN" sz="420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39750F-7F5A-DF35-81E7-AEA96F1C521B}"/>
              </a:ext>
            </a:extLst>
          </p:cNvPr>
          <p:cNvSpPr>
            <a:spLocks noGrp="1"/>
          </p:cNvSpPr>
          <p:nvPr>
            <p:ph idx="1"/>
          </p:nvPr>
        </p:nvSpPr>
        <p:spPr>
          <a:xfrm>
            <a:off x="640080" y="2872899"/>
            <a:ext cx="6141720" cy="3320668"/>
          </a:xfrm>
        </p:spPr>
        <p:txBody>
          <a:bodyPr>
            <a:normAutofit/>
          </a:bodyPr>
          <a:lstStyle/>
          <a:p>
            <a:pPr marL="0" indent="0">
              <a:buNone/>
            </a:pPr>
            <a:r>
              <a:rPr lang="en-US" sz="3600" dirty="0"/>
              <a:t>Experienced utility is a person's subjective experience of an activity, while decision utility is the perceived usefulness of an outcome in a decision</a:t>
            </a:r>
          </a:p>
          <a:p>
            <a:endParaRPr lang="en-IN" sz="2200" dirty="0"/>
          </a:p>
        </p:txBody>
      </p:sp>
      <p:pic>
        <p:nvPicPr>
          <p:cNvPr id="5" name="Picture 4" descr="Construction work tools">
            <a:extLst>
              <a:ext uri="{FF2B5EF4-FFF2-40B4-BE49-F238E27FC236}">
                <a16:creationId xmlns:a16="http://schemas.microsoft.com/office/drawing/2014/main" id="{FE17C00A-7039-85F8-5D36-F6F8444329A8}"/>
              </a:ext>
            </a:extLst>
          </p:cNvPr>
          <p:cNvPicPr>
            <a:picLocks noChangeAspect="1"/>
          </p:cNvPicPr>
          <p:nvPr/>
        </p:nvPicPr>
        <p:blipFill>
          <a:blip r:embed="rId2"/>
          <a:srcRect l="18727" r="14320" b="-1"/>
          <a:stretch/>
        </p:blipFill>
        <p:spPr>
          <a:xfrm>
            <a:off x="7308333" y="10"/>
            <a:ext cx="48821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6538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E90F-619C-04D8-A939-F433669C7E46}"/>
              </a:ext>
            </a:extLst>
          </p:cNvPr>
          <p:cNvSpPr>
            <a:spLocks noGrp="1"/>
          </p:cNvSpPr>
          <p:nvPr>
            <p:ph type="title"/>
          </p:nvPr>
        </p:nvSpPr>
        <p:spPr/>
        <p:txBody>
          <a:bodyPr>
            <a:normAutofit fontScale="90000"/>
          </a:bodyPr>
          <a:lstStyle/>
          <a:p>
            <a:r>
              <a:rPr lang="en-IN" dirty="0"/>
              <a:t> </a:t>
            </a:r>
            <a:br>
              <a:rPr lang="en-IN" dirty="0"/>
            </a:br>
            <a:br>
              <a:rPr lang="en-IN" dirty="0"/>
            </a:br>
            <a:r>
              <a:rPr lang="en-IN" dirty="0"/>
              <a:t>Trending terms in Utility</a:t>
            </a:r>
            <a:br>
              <a:rPr lang="en-IN" dirty="0"/>
            </a:br>
            <a:endParaRPr lang="en-IN" dirty="0"/>
          </a:p>
        </p:txBody>
      </p:sp>
      <p:sp>
        <p:nvSpPr>
          <p:cNvPr id="3" name="Content Placeholder 2">
            <a:extLst>
              <a:ext uri="{FF2B5EF4-FFF2-40B4-BE49-F238E27FC236}">
                <a16:creationId xmlns:a16="http://schemas.microsoft.com/office/drawing/2014/main" id="{236A82DD-9D59-2F95-D7FF-6F19C3A1CA20}"/>
              </a:ext>
            </a:extLst>
          </p:cNvPr>
          <p:cNvSpPr>
            <a:spLocks noGrp="1"/>
          </p:cNvSpPr>
          <p:nvPr>
            <p:ph idx="1"/>
          </p:nvPr>
        </p:nvSpPr>
        <p:spPr/>
        <p:txBody>
          <a:bodyPr>
            <a:normAutofit/>
          </a:bodyPr>
          <a:lstStyle/>
          <a:p>
            <a:pPr marL="0" indent="0">
              <a:buNone/>
            </a:pPr>
            <a:r>
              <a:rPr lang="en-US" dirty="0"/>
              <a:t>Remembered utility is measured using a </a:t>
            </a:r>
            <a:r>
              <a:rPr lang="en-US" b="1" dirty="0">
                <a:solidFill>
                  <a:schemeClr val="accent5">
                    <a:lumMod val="50000"/>
                  </a:schemeClr>
                </a:solidFill>
              </a:rPr>
              <a:t>memory-based approach</a:t>
            </a:r>
            <a:r>
              <a:rPr lang="en-US" dirty="0"/>
              <a:t>; this involves a retrospective evaluation of past experience.</a:t>
            </a:r>
          </a:p>
          <a:p>
            <a:pPr marL="0" indent="0">
              <a:buNone/>
            </a:pPr>
            <a:r>
              <a:rPr lang="en-US" dirty="0"/>
              <a:t>Real-time utility is measured using a </a:t>
            </a:r>
            <a:r>
              <a:rPr lang="en-US" b="1" dirty="0">
                <a:solidFill>
                  <a:schemeClr val="accent5">
                    <a:lumMod val="50000"/>
                  </a:schemeClr>
                </a:solidFill>
              </a:rPr>
              <a:t>moment-based approach</a:t>
            </a:r>
            <a:r>
              <a:rPr lang="en-US" dirty="0"/>
              <a:t>; this is a more difficult procedure to implement since it involves continuously monitoring the subjects. </a:t>
            </a:r>
          </a:p>
          <a:p>
            <a:pPr marL="0" indent="0">
              <a:buNone/>
            </a:pPr>
            <a:r>
              <a:rPr lang="en-US" dirty="0"/>
              <a:t>For example, in the colonoscopy studies the subjects were asked to rate their pain on a scale of 0 (no pain at all) to 10 (intolerable pain) every 60 seconds.</a:t>
            </a:r>
          </a:p>
          <a:p>
            <a:pPr marL="0" indent="0">
              <a:buNone/>
            </a:pPr>
            <a:endParaRPr lang="en-IN" dirty="0"/>
          </a:p>
        </p:txBody>
      </p:sp>
    </p:spTree>
    <p:extLst>
      <p:ext uri="{BB962C8B-B14F-4D97-AF65-F5344CB8AC3E}">
        <p14:creationId xmlns:p14="http://schemas.microsoft.com/office/powerpoint/2010/main" val="248749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D4E0269-DFB9-98A7-8AE5-DD39F3C3D377}"/>
              </a:ext>
            </a:extLst>
          </p:cNvPr>
          <p:cNvSpPr>
            <a:spLocks noGrp="1"/>
          </p:cNvSpPr>
          <p:nvPr>
            <p:ph idx="1"/>
          </p:nvPr>
        </p:nvSpPr>
        <p:spPr>
          <a:xfrm>
            <a:off x="4447308" y="-139148"/>
            <a:ext cx="6906491" cy="6316111"/>
          </a:xfrm>
        </p:spPr>
        <p:txBody>
          <a:bodyPr anchor="ctr">
            <a:normAutofit/>
          </a:bodyPr>
          <a:lstStyle/>
          <a:p>
            <a:pPr marL="0" indent="0">
              <a:buNone/>
            </a:pPr>
            <a:r>
              <a:rPr lang="en-US" dirty="0"/>
              <a:t>Thaler proposes instead that there are two types of utility that consumers gain from a transaction:</a:t>
            </a:r>
          </a:p>
          <a:p>
            <a:pPr marL="0" indent="0">
              <a:buNone/>
            </a:pPr>
            <a:r>
              <a:rPr lang="en-US" dirty="0"/>
              <a:t>1 </a:t>
            </a:r>
            <a:r>
              <a:rPr lang="en-US" b="1" dirty="0"/>
              <a:t>Acquisition utility </a:t>
            </a:r>
            <a:r>
              <a:rPr lang="en-US" dirty="0"/>
              <a:t>– this represents the value of the good obtained relative to its price, equivalent to the concept of consumer surplus.</a:t>
            </a:r>
          </a:p>
          <a:p>
            <a:pPr marL="0" indent="0">
              <a:buNone/>
            </a:pPr>
            <a:r>
              <a:rPr lang="en-US" dirty="0"/>
              <a:t>2 </a:t>
            </a:r>
            <a:r>
              <a:rPr lang="en-US" b="1" dirty="0"/>
              <a:t>Transaction utility </a:t>
            </a:r>
            <a:r>
              <a:rPr lang="en-US" dirty="0"/>
              <a:t>– this corresponds to the perceived value of the ‘deal’, in other words, the difference between the reference price and the price paid.</a:t>
            </a:r>
            <a:endParaRPr lang="en-IN" dirty="0"/>
          </a:p>
        </p:txBody>
      </p:sp>
    </p:spTree>
    <p:extLst>
      <p:ext uri="{BB962C8B-B14F-4D97-AF65-F5344CB8AC3E}">
        <p14:creationId xmlns:p14="http://schemas.microsoft.com/office/powerpoint/2010/main" val="3680369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Arc 20">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1" y="479493"/>
            <a:ext cx="8680936" cy="1325563"/>
          </a:xfrm>
        </p:spPr>
        <p:txBody>
          <a:bodyPr>
            <a:normAutofit/>
          </a:bodyPr>
          <a:lstStyle/>
          <a:p>
            <a:r>
              <a:rPr lang="en-US" dirty="0"/>
              <a:t>What is Consumer Surplus?</a:t>
            </a:r>
          </a:p>
        </p:txBody>
      </p:sp>
      <p:sp>
        <p:nvSpPr>
          <p:cNvPr id="3" name="Content Placeholder 2"/>
          <p:cNvSpPr>
            <a:spLocks noGrp="1"/>
          </p:cNvSpPr>
          <p:nvPr>
            <p:ph idx="1"/>
          </p:nvPr>
        </p:nvSpPr>
        <p:spPr>
          <a:xfrm>
            <a:off x="838200" y="1984443"/>
            <a:ext cx="9262051" cy="4192520"/>
          </a:xfrm>
        </p:spPr>
        <p:txBody>
          <a:bodyPr>
            <a:normAutofit/>
          </a:bodyPr>
          <a:lstStyle/>
          <a:p>
            <a:pPr>
              <a:buNone/>
            </a:pPr>
            <a:r>
              <a:rPr lang="en-US" sz="3200" i="1" dirty="0"/>
              <a:t>Alfred </a:t>
            </a:r>
            <a:r>
              <a:rPr lang="en-US" sz="3200" b="1" i="1" dirty="0"/>
              <a:t>Marshall</a:t>
            </a:r>
            <a:r>
              <a:rPr lang="en-US" sz="3200" i="1" dirty="0"/>
              <a:t>,  defines  </a:t>
            </a:r>
            <a:r>
              <a:rPr lang="en-US" sz="3200" b="1" i="1" dirty="0"/>
              <a:t>consumer's surplus</a:t>
            </a:r>
            <a:r>
              <a:rPr lang="en-US" sz="3200" i="1" dirty="0"/>
              <a:t> as follows: “The excess of the price which a person would be willing to pay rather than go without the thing, over that which he actually does pay is the economic measure of this surplus of satisfaction. It may be called Consumer surplus”.</a:t>
            </a:r>
          </a:p>
        </p:txBody>
      </p:sp>
      <p:grpSp>
        <p:nvGrpSpPr>
          <p:cNvPr id="12" name="Group 11"/>
          <p:cNvGrpSpPr/>
          <p:nvPr/>
        </p:nvGrpSpPr>
        <p:grpSpPr>
          <a:xfrm>
            <a:off x="10356574" y="3943885"/>
            <a:ext cx="1579104" cy="1592211"/>
            <a:chOff x="0" y="5410200"/>
            <a:chExt cx="1143000" cy="1371600"/>
          </a:xfrm>
        </p:grpSpPr>
        <p:sp>
          <p:nvSpPr>
            <p:cNvPr id="9" name="Isosceles Triangle 8"/>
            <p:cNvSpPr/>
            <p:nvPr/>
          </p:nvSpPr>
          <p:spPr>
            <a:xfrm>
              <a:off x="304800" y="6324600"/>
              <a:ext cx="457200" cy="457200"/>
            </a:xfrm>
            <a:prstGeom prst="triangl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a:off x="0" y="5410200"/>
              <a:ext cx="1143000" cy="1219200"/>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206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83564" y="348865"/>
            <a:ext cx="9718111" cy="1576446"/>
          </a:xfrm>
        </p:spPr>
        <p:txBody>
          <a:bodyPr anchor="ctr">
            <a:normAutofit/>
          </a:bodyPr>
          <a:lstStyle/>
          <a:p>
            <a:r>
              <a:rPr lang="en-US" sz="4000">
                <a:solidFill>
                  <a:srgbClr val="FFFFFF"/>
                </a:solidFill>
              </a:rPr>
              <a:t>Consumer Surplus</a:t>
            </a:r>
          </a:p>
        </p:txBody>
      </p:sp>
      <p:sp>
        <p:nvSpPr>
          <p:cNvPr id="2050" name="AutoShape 2" descr="Definition of Consumer Surplus - Economics Help"/>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efinition of Consumer Surplus - Economics Help"/>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Consumer Surplus Definition (Example and Graph) - BoyceWir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37" name="Group 36"/>
          <p:cNvGrpSpPr/>
          <p:nvPr/>
        </p:nvGrpSpPr>
        <p:grpSpPr>
          <a:xfrm>
            <a:off x="2532188" y="2615719"/>
            <a:ext cx="7151564" cy="3688407"/>
            <a:chOff x="838200" y="1371600"/>
            <a:chExt cx="6553200" cy="5257800"/>
          </a:xfrm>
        </p:grpSpPr>
        <p:cxnSp>
          <p:nvCxnSpPr>
            <p:cNvPr id="12" name="Straight Connector 11"/>
            <p:cNvCxnSpPr/>
            <p:nvPr/>
          </p:nvCxnSpPr>
          <p:spPr>
            <a:xfrm>
              <a:off x="1828800" y="6172200"/>
              <a:ext cx="4648200" cy="1588"/>
            </a:xfrm>
            <a:prstGeom prst="line">
              <a:avLst/>
            </a:prstGeom>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4419600" y="3962400"/>
              <a:ext cx="609600" cy="369332"/>
            </a:xfrm>
            <a:prstGeom prst="rect">
              <a:avLst/>
            </a:prstGeom>
            <a:noFill/>
          </p:spPr>
          <p:txBody>
            <a:bodyPr wrap="square" rtlCol="0">
              <a:spAutoFit/>
            </a:bodyPr>
            <a:lstStyle/>
            <a:p>
              <a:pPr defTabSz="640080">
                <a:spcAft>
                  <a:spcPts val="600"/>
                </a:spcAft>
              </a:pPr>
              <a:r>
                <a:rPr lang="en-US" sz="1260" b="1" kern="1200">
                  <a:solidFill>
                    <a:schemeClr val="tx1"/>
                  </a:solidFill>
                  <a:latin typeface="+mn-lt"/>
                  <a:ea typeface="+mn-ea"/>
                  <a:cs typeface="+mn-cs"/>
                </a:rPr>
                <a:t>E</a:t>
              </a:r>
              <a:endParaRPr lang="en-US" b="1"/>
            </a:p>
          </p:txBody>
        </p:sp>
        <p:cxnSp>
          <p:nvCxnSpPr>
            <p:cNvPr id="8" name="Straight Connector 7"/>
            <p:cNvCxnSpPr/>
            <p:nvPr/>
          </p:nvCxnSpPr>
          <p:spPr>
            <a:xfrm rot="5400000">
              <a:off x="-380206" y="4037806"/>
              <a:ext cx="44196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a:off x="1828800" y="2514600"/>
              <a:ext cx="4114800" cy="28956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 name="Straight Connector 17"/>
            <p:cNvCxnSpPr/>
            <p:nvPr/>
          </p:nvCxnSpPr>
          <p:spPr>
            <a:xfrm flipV="1">
              <a:off x="1828800" y="2667000"/>
              <a:ext cx="4114800" cy="350520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rot="10800000">
              <a:off x="1828800" y="4189411"/>
              <a:ext cx="2286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199606" y="5180806"/>
              <a:ext cx="1981200" cy="1588"/>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48400" y="2438400"/>
              <a:ext cx="1143000" cy="381000"/>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Supply</a:t>
              </a:r>
              <a:endParaRPr lang="en-US"/>
            </a:p>
          </p:txBody>
        </p:sp>
        <p:sp>
          <p:nvSpPr>
            <p:cNvPr id="26" name="TextBox 25"/>
            <p:cNvSpPr txBox="1"/>
            <p:nvPr/>
          </p:nvSpPr>
          <p:spPr>
            <a:xfrm>
              <a:off x="3810000" y="6248400"/>
              <a:ext cx="1143000" cy="381000"/>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Quantity</a:t>
              </a:r>
              <a:endParaRPr lang="en-US"/>
            </a:p>
          </p:txBody>
        </p:sp>
        <p:sp>
          <p:nvSpPr>
            <p:cNvPr id="27" name="TextBox 26"/>
            <p:cNvSpPr txBox="1"/>
            <p:nvPr/>
          </p:nvSpPr>
          <p:spPr>
            <a:xfrm>
              <a:off x="6019800" y="5181600"/>
              <a:ext cx="1066800" cy="369332"/>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Demand</a:t>
              </a:r>
              <a:endParaRPr lang="en-US"/>
            </a:p>
          </p:txBody>
        </p:sp>
        <p:sp>
          <p:nvSpPr>
            <p:cNvPr id="28" name="TextBox 27"/>
            <p:cNvSpPr txBox="1"/>
            <p:nvPr/>
          </p:nvSpPr>
          <p:spPr>
            <a:xfrm>
              <a:off x="838200" y="3048000"/>
              <a:ext cx="685800" cy="381000"/>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Price</a:t>
              </a:r>
              <a:endParaRPr lang="en-US"/>
            </a:p>
          </p:txBody>
        </p:sp>
        <p:sp>
          <p:nvSpPr>
            <p:cNvPr id="29" name="TextBox 28"/>
            <p:cNvSpPr txBox="1"/>
            <p:nvPr/>
          </p:nvSpPr>
          <p:spPr>
            <a:xfrm>
              <a:off x="6400800" y="6096000"/>
              <a:ext cx="685800" cy="381000"/>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X</a:t>
              </a:r>
              <a:endParaRPr lang="en-US"/>
            </a:p>
          </p:txBody>
        </p:sp>
        <p:sp>
          <p:nvSpPr>
            <p:cNvPr id="32" name="TextBox 31"/>
            <p:cNvSpPr txBox="1"/>
            <p:nvPr/>
          </p:nvSpPr>
          <p:spPr>
            <a:xfrm>
              <a:off x="1524000" y="1371600"/>
              <a:ext cx="685800" cy="381000"/>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Y</a:t>
              </a:r>
              <a:endParaRPr lang="en-US"/>
            </a:p>
          </p:txBody>
        </p:sp>
        <p:sp>
          <p:nvSpPr>
            <p:cNvPr id="34" name="TextBox 33"/>
            <p:cNvSpPr txBox="1"/>
            <p:nvPr/>
          </p:nvSpPr>
          <p:spPr>
            <a:xfrm>
              <a:off x="2057400" y="4495800"/>
              <a:ext cx="1676400" cy="408022"/>
            </a:xfrm>
            <a:prstGeom prst="rect">
              <a:avLst/>
            </a:prstGeom>
            <a:noFill/>
          </p:spPr>
          <p:txBody>
            <a:bodyPr wrap="square" rtlCol="0">
              <a:spAutoFit/>
            </a:bodyPr>
            <a:lstStyle/>
            <a:p>
              <a:pPr defTabSz="640080">
                <a:spcAft>
                  <a:spcPts val="600"/>
                </a:spcAft>
              </a:pPr>
              <a:r>
                <a:rPr lang="en-US" sz="1260" b="1" kern="1200" dirty="0">
                  <a:solidFill>
                    <a:srgbClr val="006500"/>
                  </a:solidFill>
                  <a:latin typeface="+mn-lt"/>
                  <a:ea typeface="+mn-ea"/>
                  <a:cs typeface="+mn-cs"/>
                </a:rPr>
                <a:t>Producers' surplus</a:t>
              </a:r>
              <a:endParaRPr lang="en-US" b="1" dirty="0">
                <a:solidFill>
                  <a:srgbClr val="00B050"/>
                </a:solidFill>
              </a:endParaRPr>
            </a:p>
          </p:txBody>
        </p:sp>
        <p:sp>
          <p:nvSpPr>
            <p:cNvPr id="35" name="TextBox 34"/>
            <p:cNvSpPr txBox="1"/>
            <p:nvPr/>
          </p:nvSpPr>
          <p:spPr>
            <a:xfrm>
              <a:off x="1981200" y="3429000"/>
              <a:ext cx="1219200" cy="646331"/>
            </a:xfrm>
            <a:prstGeom prst="rect">
              <a:avLst/>
            </a:prstGeom>
            <a:noFill/>
          </p:spPr>
          <p:txBody>
            <a:bodyPr wrap="square" rtlCol="0">
              <a:spAutoFit/>
            </a:bodyPr>
            <a:lstStyle/>
            <a:p>
              <a:pPr defTabSz="640080">
                <a:spcAft>
                  <a:spcPts val="600"/>
                </a:spcAft>
              </a:pPr>
              <a:r>
                <a:rPr lang="en-US" sz="1260" b="1" kern="1200">
                  <a:solidFill>
                    <a:srgbClr val="A02B00"/>
                  </a:solidFill>
                  <a:latin typeface="+mn-lt"/>
                  <a:ea typeface="+mn-ea"/>
                  <a:cs typeface="+mn-cs"/>
                </a:rPr>
                <a:t>Consumer surplus</a:t>
              </a:r>
              <a:endParaRPr lang="en-US" b="1">
                <a:solidFill>
                  <a:schemeClr val="accent2">
                    <a:lumMod val="75000"/>
                  </a:schemeClr>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381FC-6237-47E7-8F51-F897D594FE2F}"/>
              </a:ext>
            </a:extLst>
          </p:cNvPr>
          <p:cNvSpPr>
            <a:spLocks noGrp="1"/>
          </p:cNvSpPr>
          <p:nvPr>
            <p:ph type="title"/>
          </p:nvPr>
        </p:nvSpPr>
        <p:spPr>
          <a:xfrm>
            <a:off x="686834" y="1153572"/>
            <a:ext cx="3200400" cy="4461163"/>
          </a:xfrm>
        </p:spPr>
        <p:txBody>
          <a:bodyPr>
            <a:normAutofit/>
          </a:bodyPr>
          <a:lstStyle/>
          <a:p>
            <a:r>
              <a:rPr lang="en-IN">
                <a:solidFill>
                  <a:srgbClr val="FFFFFF"/>
                </a:solidFill>
              </a:rPr>
              <a:t>The Standard Model</a:t>
            </a:r>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199D13C-F75E-BC07-5ACC-3164EA28B5E2}"/>
              </a:ext>
            </a:extLst>
          </p:cNvPr>
          <p:cNvSpPr>
            <a:spLocks noGrp="1"/>
          </p:cNvSpPr>
          <p:nvPr>
            <p:ph idx="1"/>
          </p:nvPr>
        </p:nvSpPr>
        <p:spPr>
          <a:xfrm>
            <a:off x="4447308" y="591344"/>
            <a:ext cx="6906491" cy="5585619"/>
          </a:xfrm>
        </p:spPr>
        <p:txBody>
          <a:bodyPr anchor="ctr">
            <a:normAutofit/>
          </a:bodyPr>
          <a:lstStyle/>
          <a:p>
            <a:pPr marL="0" indent="0">
              <a:buNone/>
            </a:pPr>
            <a:r>
              <a:rPr lang="en-US" dirty="0"/>
              <a:t>The Standard Economic Model (SEM) is a fundamental framework in economics, which assumes that individuals are rational, self-interested, and utility-maximizing agents. It assumes that people have complete information about their preferences, the available options, and the consequences of their choices.</a:t>
            </a:r>
          </a:p>
          <a:p>
            <a:pPr marL="0" indent="0">
              <a:buNone/>
            </a:pPr>
            <a:r>
              <a:rPr lang="en-US" dirty="0"/>
              <a:t>Sometimes  ‘decisions’ do not really appear to be decisions at all because we act on instinct, without conscious thought.</a:t>
            </a:r>
            <a:endParaRPr lang="en-IN" dirty="0"/>
          </a:p>
        </p:txBody>
      </p:sp>
    </p:spTree>
    <p:extLst>
      <p:ext uri="{BB962C8B-B14F-4D97-AF65-F5344CB8AC3E}">
        <p14:creationId xmlns:p14="http://schemas.microsoft.com/office/powerpoint/2010/main" val="1383591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0A23437-9364-909D-0A12-1EBBE1CEC871}"/>
              </a:ext>
            </a:extLst>
          </p:cNvPr>
          <p:cNvSpPr>
            <a:spLocks noGrp="1"/>
          </p:cNvSpPr>
          <p:nvPr>
            <p:ph idx="1"/>
          </p:nvPr>
        </p:nvSpPr>
        <p:spPr>
          <a:xfrm>
            <a:off x="4167272" y="319088"/>
            <a:ext cx="7738978" cy="5857875"/>
          </a:xfrm>
        </p:spPr>
        <p:txBody>
          <a:bodyPr anchor="ctr">
            <a:normAutofit/>
          </a:bodyPr>
          <a:lstStyle/>
          <a:p>
            <a:pPr marL="0" indent="0">
              <a:buNone/>
            </a:pPr>
            <a:r>
              <a:rPr lang="en-US" sz="2200" dirty="0"/>
              <a:t>1</a:t>
            </a:r>
            <a:r>
              <a:rPr lang="en-US" sz="2400" b="1" dirty="0"/>
              <a:t>. Preferences </a:t>
            </a:r>
            <a:r>
              <a:rPr lang="en-US" sz="2400" dirty="0"/>
              <a:t>– these are the rankings people have over a set of options or gambles that are based on attitudes and values related to the outcomes of these options .</a:t>
            </a:r>
          </a:p>
          <a:p>
            <a:pPr marL="0" indent="0">
              <a:buNone/>
            </a:pPr>
            <a:r>
              <a:rPr lang="en-US" sz="2400" dirty="0"/>
              <a:t>2 </a:t>
            </a:r>
            <a:r>
              <a:rPr lang="en-US" sz="2400" b="1" dirty="0"/>
              <a:t>Beliefs</a:t>
            </a:r>
            <a:r>
              <a:rPr lang="en-US" sz="2400" dirty="0"/>
              <a:t> – these relate to the probabilities with which people think various outcomes will occur, conditional on available information </a:t>
            </a:r>
          </a:p>
          <a:p>
            <a:pPr marL="0" indent="0">
              <a:buNone/>
            </a:pPr>
            <a:r>
              <a:rPr lang="en-US" sz="2400" dirty="0"/>
              <a:t>3 </a:t>
            </a:r>
            <a:r>
              <a:rPr lang="en-US" sz="2400" b="1" dirty="0"/>
              <a:t>Rationality</a:t>
            </a:r>
            <a:r>
              <a:rPr lang="en-US" sz="2400" dirty="0"/>
              <a:t> – this involves all four components of the standard model, referring to the ways in which people:</a:t>
            </a:r>
          </a:p>
          <a:p>
            <a:pPr>
              <a:buFont typeface="Wingdings" panose="05000000000000000000" pitchFamily="2" charset="2"/>
              <a:buChar char="v"/>
            </a:pPr>
            <a:r>
              <a:rPr lang="en-US" sz="2400" dirty="0"/>
              <a:t> determine preferences based on attitudes and values </a:t>
            </a:r>
          </a:p>
          <a:p>
            <a:pPr>
              <a:buFont typeface="Wingdings" panose="05000000000000000000" pitchFamily="2" charset="2"/>
              <a:buChar char="v"/>
            </a:pPr>
            <a:r>
              <a:rPr lang="en-US" sz="2400" dirty="0"/>
              <a:t> appropriately modify their beliefs in the light of new information </a:t>
            </a:r>
          </a:p>
          <a:p>
            <a:pPr>
              <a:buFont typeface="Wingdings" panose="05000000000000000000" pitchFamily="2" charset="2"/>
              <a:buChar char="v"/>
            </a:pPr>
            <a:r>
              <a:rPr lang="en-US" sz="2400" dirty="0"/>
              <a:t> discount values of future outcomes </a:t>
            </a:r>
          </a:p>
          <a:p>
            <a:pPr>
              <a:buFont typeface="Wingdings" panose="05000000000000000000" pitchFamily="2" charset="2"/>
              <a:buChar char="v"/>
            </a:pPr>
            <a:r>
              <a:rPr lang="en-US" sz="2400" dirty="0"/>
              <a:t>succeed in choosing optimal actions given their preferences and beliefs</a:t>
            </a:r>
            <a:endParaRPr lang="en-IN" sz="2400" dirty="0"/>
          </a:p>
        </p:txBody>
      </p:sp>
    </p:spTree>
    <p:extLst>
      <p:ext uri="{BB962C8B-B14F-4D97-AF65-F5344CB8AC3E}">
        <p14:creationId xmlns:p14="http://schemas.microsoft.com/office/powerpoint/2010/main" val="17807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50FC7-B526-39AD-142E-71838A2BDF63}"/>
              </a:ext>
            </a:extLst>
          </p:cNvPr>
          <p:cNvSpPr>
            <a:spLocks noGrp="1"/>
          </p:cNvSpPr>
          <p:nvPr>
            <p:ph type="title"/>
          </p:nvPr>
        </p:nvSpPr>
        <p:spPr>
          <a:xfrm>
            <a:off x="1171074" y="1396686"/>
            <a:ext cx="3240506" cy="4064628"/>
          </a:xfrm>
        </p:spPr>
        <p:txBody>
          <a:bodyPr>
            <a:normAutofit/>
          </a:bodyPr>
          <a:lstStyle/>
          <a:p>
            <a:r>
              <a:rPr lang="en-IN" dirty="0">
                <a:solidFill>
                  <a:srgbClr val="FFFFFF"/>
                </a:solidFill>
              </a:rPr>
              <a:t>Revealed Preference theory</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663397-3FE9-F1D6-9B8F-73F3A986C87D}"/>
              </a:ext>
            </a:extLst>
          </p:cNvPr>
          <p:cNvSpPr>
            <a:spLocks noGrp="1"/>
          </p:cNvSpPr>
          <p:nvPr>
            <p:ph idx="1"/>
          </p:nvPr>
        </p:nvSpPr>
        <p:spPr>
          <a:xfrm>
            <a:off x="5370153" y="1526033"/>
            <a:ext cx="5536397" cy="3935281"/>
          </a:xfrm>
        </p:spPr>
        <p:txBody>
          <a:bodyPr>
            <a:normAutofit/>
          </a:bodyPr>
          <a:lstStyle/>
          <a:p>
            <a:pPr marL="0" indent="0">
              <a:buNone/>
            </a:pPr>
            <a:r>
              <a:rPr lang="en-US" dirty="0"/>
              <a:t>Revealed preference, a theory offered by American economist Paul Anthony Samuelson in 1938, states that consumer behavior, if their income and the item's price are held constant, is the best indicator of their preferences.</a:t>
            </a:r>
          </a:p>
          <a:p>
            <a:pPr marL="0" indent="0">
              <a:buNone/>
            </a:pPr>
            <a:endParaRPr lang="en-IN" dirty="0"/>
          </a:p>
        </p:txBody>
      </p:sp>
    </p:spTree>
    <p:extLst>
      <p:ext uri="{BB962C8B-B14F-4D97-AF65-F5344CB8AC3E}">
        <p14:creationId xmlns:p14="http://schemas.microsoft.com/office/powerpoint/2010/main" val="24752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7118BF-5971-A077-EF21-DAB249AFD888}"/>
              </a:ext>
            </a:extLst>
          </p:cNvPr>
          <p:cNvSpPr>
            <a:spLocks noGrp="1"/>
          </p:cNvSpPr>
          <p:nvPr>
            <p:ph type="title"/>
          </p:nvPr>
        </p:nvSpPr>
        <p:spPr>
          <a:xfrm>
            <a:off x="826396" y="586855"/>
            <a:ext cx="4230100" cy="3387497"/>
          </a:xfrm>
        </p:spPr>
        <p:txBody>
          <a:bodyPr anchor="b">
            <a:normAutofit/>
          </a:bodyPr>
          <a:lstStyle/>
          <a:p>
            <a:pPr algn="r"/>
            <a:r>
              <a:rPr lang="en-IN" sz="4000">
                <a:solidFill>
                  <a:srgbClr val="FFFFFF"/>
                </a:solidFill>
              </a:rPr>
              <a:t>Indifference curve</a:t>
            </a:r>
          </a:p>
        </p:txBody>
      </p:sp>
      <p:sp>
        <p:nvSpPr>
          <p:cNvPr id="3" name="Content Placeholder 2">
            <a:extLst>
              <a:ext uri="{FF2B5EF4-FFF2-40B4-BE49-F238E27FC236}">
                <a16:creationId xmlns:a16="http://schemas.microsoft.com/office/drawing/2014/main" id="{CD06F612-A484-04AB-765A-C286930EDABA}"/>
              </a:ext>
            </a:extLst>
          </p:cNvPr>
          <p:cNvSpPr>
            <a:spLocks noGrp="1"/>
          </p:cNvSpPr>
          <p:nvPr>
            <p:ph idx="1"/>
          </p:nvPr>
        </p:nvSpPr>
        <p:spPr>
          <a:xfrm>
            <a:off x="6503158" y="586856"/>
            <a:ext cx="4862447" cy="5608672"/>
          </a:xfrm>
        </p:spPr>
        <p:txBody>
          <a:bodyPr anchor="ctr">
            <a:normAutofit/>
          </a:bodyPr>
          <a:lstStyle/>
          <a:p>
            <a:pPr marL="0" indent="0">
              <a:buNone/>
            </a:pPr>
            <a:r>
              <a:rPr lang="en-US" dirty="0"/>
              <a:t>The theory of consumer choice is often illustrated using a graphical approach involving indifference curves. An indifference curve represents different combinations of two goods between which the consumer is indifferent, i.e. which yields the same total utility</a:t>
            </a:r>
          </a:p>
          <a:p>
            <a:endParaRPr lang="en-IN" sz="2000" dirty="0"/>
          </a:p>
        </p:txBody>
      </p:sp>
    </p:spTree>
    <p:extLst>
      <p:ext uri="{BB962C8B-B14F-4D97-AF65-F5344CB8AC3E}">
        <p14:creationId xmlns:p14="http://schemas.microsoft.com/office/powerpoint/2010/main" val="342337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 Indifference curve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167272" y="591344"/>
            <a:ext cx="7466563" cy="5585619"/>
          </a:xfrm>
        </p:spPr>
        <p:txBody>
          <a:bodyPr anchor="ctr">
            <a:normAutofit fontScale="92500" lnSpcReduction="10000"/>
          </a:bodyPr>
          <a:lstStyle/>
          <a:p>
            <a:pPr>
              <a:buNone/>
            </a:pPr>
            <a:r>
              <a:rPr lang="en-US" dirty="0"/>
              <a:t>	</a:t>
            </a:r>
            <a:r>
              <a:rPr lang="en-US" sz="4000" dirty="0"/>
              <a:t>An indifference curve, with respect to two commodities, is a graph showing those combinations of the two commodities that leave the consumer equally well off or equally satisfied—hence indifferent—in having any combination on the curve.</a:t>
            </a:r>
          </a:p>
          <a:p>
            <a:pPr>
              <a:buNone/>
            </a:pPr>
            <a:r>
              <a:rPr lang="en-US" sz="4000" dirty="0"/>
              <a:t>	This gives the consumer an opportunity to substitute one commodity to another</a:t>
            </a:r>
            <a:r>
              <a:rPr lang="en-US"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96B15CE-D821-894F-CE8A-BA8B0FA6B285}"/>
              </a:ext>
            </a:extLst>
          </p:cNvPr>
          <p:cNvSpPr>
            <a:spLocks noGrp="1"/>
          </p:cNvSpPr>
          <p:nvPr>
            <p:ph type="title"/>
          </p:nvPr>
        </p:nvSpPr>
        <p:spPr>
          <a:xfrm rot="16200000">
            <a:off x="-1325880" y="1947672"/>
            <a:ext cx="5961888" cy="2788920"/>
          </a:xfrm>
        </p:spPr>
        <p:txBody>
          <a:bodyPr anchor="ctr">
            <a:normAutofit/>
          </a:bodyPr>
          <a:lstStyle/>
          <a:p>
            <a:r>
              <a:rPr lang="en-IN" sz="4800" dirty="0">
                <a:solidFill>
                  <a:schemeClr val="bg1"/>
                </a:solidFill>
              </a:rPr>
              <a:t>Understanding Utility</a:t>
            </a:r>
          </a:p>
        </p:txBody>
      </p:sp>
      <p:graphicFrame>
        <p:nvGraphicFramePr>
          <p:cNvPr id="27" name="Content Placeholder 2">
            <a:extLst>
              <a:ext uri="{FF2B5EF4-FFF2-40B4-BE49-F238E27FC236}">
                <a16:creationId xmlns:a16="http://schemas.microsoft.com/office/drawing/2014/main" id="{496C7141-A580-8DBB-AE76-FD13218A8D7B}"/>
              </a:ext>
            </a:extLst>
          </p:cNvPr>
          <p:cNvGraphicFramePr>
            <a:graphicFrameLocks noGrp="1"/>
          </p:cNvGraphicFramePr>
          <p:nvPr>
            <p:ph idx="1"/>
            <p:extLst>
              <p:ext uri="{D42A27DB-BD31-4B8C-83A1-F6EECF244321}">
                <p14:modId xmlns:p14="http://schemas.microsoft.com/office/powerpoint/2010/main" val="38837857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2394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anchor="ctr">
            <a:normAutofit/>
          </a:bodyPr>
          <a:lstStyle/>
          <a:p>
            <a:r>
              <a:rPr lang="en-US" sz="4000" dirty="0">
                <a:solidFill>
                  <a:srgbClr val="FFFFFF"/>
                </a:solidFill>
              </a:rPr>
              <a:t>Indifference schedule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04300333"/>
              </p:ext>
            </p:extLst>
          </p:nvPr>
        </p:nvGraphicFramePr>
        <p:xfrm>
          <a:off x="693621" y="2112579"/>
          <a:ext cx="10828699" cy="4192806"/>
        </p:xfrm>
        <a:graphic>
          <a:graphicData uri="http://schemas.openxmlformats.org/drawingml/2006/table">
            <a:tbl>
              <a:tblPr firstRow="1" bandRow="1">
                <a:tableStyleId>{5C22544A-7EE6-4342-B048-85BDC9FD1C3A}</a:tableStyleId>
              </a:tblPr>
              <a:tblGrid>
                <a:gridCol w="3617530">
                  <a:extLst>
                    <a:ext uri="{9D8B030D-6E8A-4147-A177-3AD203B41FA5}">
                      <a16:colId xmlns:a16="http://schemas.microsoft.com/office/drawing/2014/main" val="20000"/>
                    </a:ext>
                  </a:extLst>
                </a:gridCol>
                <a:gridCol w="3610046">
                  <a:extLst>
                    <a:ext uri="{9D8B030D-6E8A-4147-A177-3AD203B41FA5}">
                      <a16:colId xmlns:a16="http://schemas.microsoft.com/office/drawing/2014/main" val="20001"/>
                    </a:ext>
                  </a:extLst>
                </a:gridCol>
                <a:gridCol w="3601123">
                  <a:extLst>
                    <a:ext uri="{9D8B030D-6E8A-4147-A177-3AD203B41FA5}">
                      <a16:colId xmlns:a16="http://schemas.microsoft.com/office/drawing/2014/main" val="20002"/>
                    </a:ext>
                  </a:extLst>
                </a:gridCol>
              </a:tblGrid>
              <a:tr h="698801">
                <a:tc>
                  <a:txBody>
                    <a:bodyPr/>
                    <a:lstStyle/>
                    <a:p>
                      <a:r>
                        <a:rPr lang="en-US" sz="3100"/>
                        <a:t>Combinations</a:t>
                      </a:r>
                    </a:p>
                  </a:txBody>
                  <a:tcPr marL="158818" marR="158818" marT="79409" marB="79409"/>
                </a:tc>
                <a:tc>
                  <a:txBody>
                    <a:bodyPr/>
                    <a:lstStyle/>
                    <a:p>
                      <a:r>
                        <a:rPr lang="en-US" sz="3100"/>
                        <a:t>Units of X</a:t>
                      </a:r>
                    </a:p>
                  </a:txBody>
                  <a:tcPr marL="158818" marR="158818" marT="79409" marB="79409"/>
                </a:tc>
                <a:tc>
                  <a:txBody>
                    <a:bodyPr/>
                    <a:lstStyle/>
                    <a:p>
                      <a:r>
                        <a:rPr lang="en-US" sz="3100"/>
                        <a:t>Units of Y</a:t>
                      </a:r>
                    </a:p>
                  </a:txBody>
                  <a:tcPr marL="158818" marR="158818" marT="79409" marB="79409"/>
                </a:tc>
                <a:extLst>
                  <a:ext uri="{0D108BD9-81ED-4DB2-BD59-A6C34878D82A}">
                    <a16:rowId xmlns:a16="http://schemas.microsoft.com/office/drawing/2014/main" val="10000"/>
                  </a:ext>
                </a:extLst>
              </a:tr>
              <a:tr h="698801">
                <a:tc>
                  <a:txBody>
                    <a:bodyPr/>
                    <a:lstStyle/>
                    <a:p>
                      <a:r>
                        <a:rPr lang="en-US" sz="3100"/>
                        <a:t>1</a:t>
                      </a:r>
                    </a:p>
                  </a:txBody>
                  <a:tcPr marL="158818" marR="158818" marT="79409" marB="79409"/>
                </a:tc>
                <a:tc>
                  <a:txBody>
                    <a:bodyPr/>
                    <a:lstStyle/>
                    <a:p>
                      <a:r>
                        <a:rPr lang="en-US" sz="3100"/>
                        <a:t>3</a:t>
                      </a:r>
                    </a:p>
                  </a:txBody>
                  <a:tcPr marL="158818" marR="158818" marT="79409" marB="79409"/>
                </a:tc>
                <a:tc>
                  <a:txBody>
                    <a:bodyPr/>
                    <a:lstStyle/>
                    <a:p>
                      <a:r>
                        <a:rPr lang="en-US" sz="3100"/>
                        <a:t>21</a:t>
                      </a:r>
                    </a:p>
                  </a:txBody>
                  <a:tcPr marL="158818" marR="158818" marT="79409" marB="79409"/>
                </a:tc>
                <a:extLst>
                  <a:ext uri="{0D108BD9-81ED-4DB2-BD59-A6C34878D82A}">
                    <a16:rowId xmlns:a16="http://schemas.microsoft.com/office/drawing/2014/main" val="10001"/>
                  </a:ext>
                </a:extLst>
              </a:tr>
              <a:tr h="698801">
                <a:tc>
                  <a:txBody>
                    <a:bodyPr/>
                    <a:lstStyle/>
                    <a:p>
                      <a:r>
                        <a:rPr lang="en-US" sz="3100"/>
                        <a:t>2</a:t>
                      </a:r>
                    </a:p>
                  </a:txBody>
                  <a:tcPr marL="158818" marR="158818" marT="79409" marB="79409"/>
                </a:tc>
                <a:tc>
                  <a:txBody>
                    <a:bodyPr/>
                    <a:lstStyle/>
                    <a:p>
                      <a:r>
                        <a:rPr lang="en-US" sz="3100"/>
                        <a:t>4</a:t>
                      </a:r>
                    </a:p>
                  </a:txBody>
                  <a:tcPr marL="158818" marR="158818" marT="79409" marB="79409"/>
                </a:tc>
                <a:tc>
                  <a:txBody>
                    <a:bodyPr/>
                    <a:lstStyle/>
                    <a:p>
                      <a:r>
                        <a:rPr lang="en-US" sz="3100"/>
                        <a:t>15</a:t>
                      </a:r>
                    </a:p>
                  </a:txBody>
                  <a:tcPr marL="158818" marR="158818" marT="79409" marB="79409"/>
                </a:tc>
                <a:extLst>
                  <a:ext uri="{0D108BD9-81ED-4DB2-BD59-A6C34878D82A}">
                    <a16:rowId xmlns:a16="http://schemas.microsoft.com/office/drawing/2014/main" val="10002"/>
                  </a:ext>
                </a:extLst>
              </a:tr>
              <a:tr h="698801">
                <a:tc>
                  <a:txBody>
                    <a:bodyPr/>
                    <a:lstStyle/>
                    <a:p>
                      <a:r>
                        <a:rPr lang="en-US" sz="3100"/>
                        <a:t>3</a:t>
                      </a:r>
                    </a:p>
                  </a:txBody>
                  <a:tcPr marL="158818" marR="158818" marT="79409" marB="79409"/>
                </a:tc>
                <a:tc>
                  <a:txBody>
                    <a:bodyPr/>
                    <a:lstStyle/>
                    <a:p>
                      <a:r>
                        <a:rPr lang="en-US" sz="3100"/>
                        <a:t>5</a:t>
                      </a:r>
                    </a:p>
                  </a:txBody>
                  <a:tcPr marL="158818" marR="158818" marT="79409" marB="79409"/>
                </a:tc>
                <a:tc>
                  <a:txBody>
                    <a:bodyPr/>
                    <a:lstStyle/>
                    <a:p>
                      <a:r>
                        <a:rPr lang="en-US" sz="3100"/>
                        <a:t>11</a:t>
                      </a:r>
                    </a:p>
                  </a:txBody>
                  <a:tcPr marL="158818" marR="158818" marT="79409" marB="79409"/>
                </a:tc>
                <a:extLst>
                  <a:ext uri="{0D108BD9-81ED-4DB2-BD59-A6C34878D82A}">
                    <a16:rowId xmlns:a16="http://schemas.microsoft.com/office/drawing/2014/main" val="10003"/>
                  </a:ext>
                </a:extLst>
              </a:tr>
              <a:tr h="698801">
                <a:tc>
                  <a:txBody>
                    <a:bodyPr/>
                    <a:lstStyle/>
                    <a:p>
                      <a:r>
                        <a:rPr lang="en-US" sz="3100"/>
                        <a:t>4</a:t>
                      </a:r>
                    </a:p>
                  </a:txBody>
                  <a:tcPr marL="158818" marR="158818" marT="79409" marB="79409"/>
                </a:tc>
                <a:tc>
                  <a:txBody>
                    <a:bodyPr/>
                    <a:lstStyle/>
                    <a:p>
                      <a:r>
                        <a:rPr lang="en-US" sz="3100"/>
                        <a:t>6</a:t>
                      </a:r>
                    </a:p>
                  </a:txBody>
                  <a:tcPr marL="158818" marR="158818" marT="79409" marB="79409"/>
                </a:tc>
                <a:tc>
                  <a:txBody>
                    <a:bodyPr/>
                    <a:lstStyle/>
                    <a:p>
                      <a:r>
                        <a:rPr lang="en-US" sz="3100"/>
                        <a:t>8</a:t>
                      </a:r>
                    </a:p>
                  </a:txBody>
                  <a:tcPr marL="158818" marR="158818" marT="79409" marB="79409"/>
                </a:tc>
                <a:extLst>
                  <a:ext uri="{0D108BD9-81ED-4DB2-BD59-A6C34878D82A}">
                    <a16:rowId xmlns:a16="http://schemas.microsoft.com/office/drawing/2014/main" val="10004"/>
                  </a:ext>
                </a:extLst>
              </a:tr>
              <a:tr h="698801">
                <a:tc>
                  <a:txBody>
                    <a:bodyPr/>
                    <a:lstStyle/>
                    <a:p>
                      <a:r>
                        <a:rPr lang="en-US" sz="3100"/>
                        <a:t>5</a:t>
                      </a:r>
                    </a:p>
                  </a:txBody>
                  <a:tcPr marL="158818" marR="158818" marT="79409" marB="79409"/>
                </a:tc>
                <a:tc>
                  <a:txBody>
                    <a:bodyPr/>
                    <a:lstStyle/>
                    <a:p>
                      <a:r>
                        <a:rPr lang="en-US" sz="3100"/>
                        <a:t>7</a:t>
                      </a:r>
                    </a:p>
                  </a:txBody>
                  <a:tcPr marL="158818" marR="158818" marT="79409" marB="79409"/>
                </a:tc>
                <a:tc>
                  <a:txBody>
                    <a:bodyPr/>
                    <a:lstStyle/>
                    <a:p>
                      <a:r>
                        <a:rPr lang="en-US" sz="3100"/>
                        <a:t>6</a:t>
                      </a:r>
                    </a:p>
                  </a:txBody>
                  <a:tcPr marL="158818" marR="158818" marT="79409" marB="79409"/>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Indifference curve</a:t>
            </a:r>
          </a:p>
        </p:txBody>
      </p:sp>
      <p:pic>
        <p:nvPicPr>
          <p:cNvPr id="4" name="Picture 2"/>
          <p:cNvPicPr>
            <a:picLocks noGrp="1" noChangeAspect="1" noChangeArrowheads="1"/>
          </p:cNvPicPr>
          <p:nvPr>
            <p:ph idx="1"/>
          </p:nvPr>
        </p:nvPicPr>
        <p:blipFill>
          <a:blip r:embed="rId2"/>
          <a:srcRect l="31479" t="37500" r="39531" b="23438"/>
          <a:stretch>
            <a:fillRect/>
          </a:stretch>
        </p:blipFill>
        <p:spPr bwMode="auto">
          <a:xfrm>
            <a:off x="1409700" y="1752600"/>
            <a:ext cx="4267200" cy="5105400"/>
          </a:xfrm>
          <a:prstGeom prst="rect">
            <a:avLst/>
          </a:prstGeom>
          <a:noFill/>
          <a:ln w="9525">
            <a:noFill/>
            <a:miter lim="800000"/>
            <a:headEnd/>
            <a:tailEnd/>
          </a:ln>
          <a:effectLst/>
        </p:spPr>
      </p:pic>
      <p:sp>
        <p:nvSpPr>
          <p:cNvPr id="5" name="Rectangle 4"/>
          <p:cNvSpPr/>
          <p:nvPr/>
        </p:nvSpPr>
        <p:spPr>
          <a:xfrm>
            <a:off x="6248400" y="381002"/>
            <a:ext cx="4953000" cy="2062103"/>
          </a:xfrm>
          <a:prstGeom prst="rect">
            <a:avLst/>
          </a:prstGeom>
        </p:spPr>
        <p:txBody>
          <a:bodyPr wrap="square">
            <a:spAutoFit/>
          </a:bodyPr>
          <a:lstStyle/>
          <a:p>
            <a:r>
              <a:rPr lang="en-GB" sz="3200" dirty="0">
                <a:latin typeface="Book Antiqua" pitchFamily="18" charset="0"/>
              </a:rPr>
              <a:t>An </a:t>
            </a:r>
            <a:r>
              <a:rPr lang="en-GB" sz="3200" b="1" dirty="0">
                <a:latin typeface="Book Antiqua" pitchFamily="18" charset="0"/>
              </a:rPr>
              <a:t>Indifference Curve</a:t>
            </a:r>
            <a:r>
              <a:rPr lang="en-GB" sz="3200" dirty="0">
                <a:latin typeface="Book Antiqua" pitchFamily="18" charset="0"/>
              </a:rPr>
              <a:t> is the set of all baskets for which the consumer is indifferent</a:t>
            </a:r>
            <a:endParaRPr lang="en-US" sz="3200" dirty="0"/>
          </a:p>
        </p:txBody>
      </p:sp>
      <p:sp>
        <p:nvSpPr>
          <p:cNvPr id="6" name="Freeform 5"/>
          <p:cNvSpPr/>
          <p:nvPr/>
        </p:nvSpPr>
        <p:spPr>
          <a:xfrm>
            <a:off x="3384331" y="2096814"/>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28F01A6-4C29-BD32-9048-53A096E8E139}"/>
              </a:ext>
            </a:extLst>
          </p:cNvPr>
          <p:cNvSpPr txBox="1"/>
          <p:nvPr/>
        </p:nvSpPr>
        <p:spPr>
          <a:xfrm>
            <a:off x="5943600" y="2967335"/>
            <a:ext cx="5867400" cy="3416320"/>
          </a:xfrm>
          <a:prstGeom prst="rect">
            <a:avLst/>
          </a:prstGeom>
          <a:noFill/>
        </p:spPr>
        <p:txBody>
          <a:bodyPr wrap="square">
            <a:spAutoFit/>
          </a:bodyPr>
          <a:lstStyle/>
          <a:p>
            <a:r>
              <a:rPr lang="en-US" sz="3600" dirty="0"/>
              <a:t>The standard model relating to consumer preferences uses the analytical framework of indifference curves and budget constraints.</a:t>
            </a:r>
            <a:endParaRPr lang="en-IN"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9795-0E88-957B-A911-1E231A87134B}"/>
              </a:ext>
            </a:extLst>
          </p:cNvPr>
          <p:cNvSpPr>
            <a:spLocks noGrp="1"/>
          </p:cNvSpPr>
          <p:nvPr>
            <p:ph type="title"/>
          </p:nvPr>
        </p:nvSpPr>
        <p:spPr>
          <a:xfrm>
            <a:off x="640080" y="325369"/>
            <a:ext cx="4368602" cy="1069333"/>
          </a:xfrm>
        </p:spPr>
        <p:txBody>
          <a:bodyPr anchor="b">
            <a:normAutofit/>
          </a:bodyPr>
          <a:lstStyle/>
          <a:p>
            <a:r>
              <a:rPr lang="en-IN" sz="4600" dirty="0"/>
              <a:t>Neuroeconomics</a:t>
            </a:r>
          </a:p>
        </p:txBody>
      </p:sp>
      <p:sp>
        <p:nvSpPr>
          <p:cNvPr id="3" name="Content Placeholder 2">
            <a:extLst>
              <a:ext uri="{FF2B5EF4-FFF2-40B4-BE49-F238E27FC236}">
                <a16:creationId xmlns:a16="http://schemas.microsoft.com/office/drawing/2014/main" id="{E992BDB2-983D-96F7-8CBB-CD0FB766F9A1}"/>
              </a:ext>
            </a:extLst>
          </p:cNvPr>
          <p:cNvSpPr>
            <a:spLocks noGrp="1"/>
          </p:cNvSpPr>
          <p:nvPr>
            <p:ph idx="1"/>
          </p:nvPr>
        </p:nvSpPr>
        <p:spPr>
          <a:xfrm>
            <a:off x="640080" y="1925053"/>
            <a:ext cx="8359541" cy="4268514"/>
          </a:xfrm>
        </p:spPr>
        <p:txBody>
          <a:bodyPr>
            <a:noAutofit/>
          </a:bodyPr>
          <a:lstStyle/>
          <a:p>
            <a:pPr marL="0" indent="0">
              <a:buNone/>
            </a:pPr>
            <a:r>
              <a:rPr lang="en-US" sz="4000" dirty="0"/>
              <a:t>Neuroeconomics aims to reveal the brain functions that cause individual economic behavior by utilizing neuroscientific methods and to create new economic theories that better explain real economic behavior.</a:t>
            </a:r>
            <a:endParaRPr lang="en-IN" sz="4000" dirty="0"/>
          </a:p>
        </p:txBody>
      </p:sp>
      <p:pic>
        <p:nvPicPr>
          <p:cNvPr id="5" name="Picture 4" descr="Yellow 3D brain">
            <a:extLst>
              <a:ext uri="{FF2B5EF4-FFF2-40B4-BE49-F238E27FC236}">
                <a16:creationId xmlns:a16="http://schemas.microsoft.com/office/drawing/2014/main" id="{7FDE8351-CB94-2892-7D33-F242C8506BDD}"/>
              </a:ext>
            </a:extLst>
          </p:cNvPr>
          <p:cNvPicPr>
            <a:picLocks noChangeAspect="1"/>
          </p:cNvPicPr>
          <p:nvPr/>
        </p:nvPicPr>
        <p:blipFill>
          <a:blip r:embed="rId2"/>
          <a:srcRect l="11886" r="12886"/>
          <a:stretch/>
        </p:blipFill>
        <p:spPr>
          <a:xfrm>
            <a:off x="8999621" y="701008"/>
            <a:ext cx="3190856" cy="545598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01620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6B6EFC-8931-11BD-1723-5E20899BAA54}"/>
              </a:ext>
            </a:extLst>
          </p:cNvPr>
          <p:cNvSpPr>
            <a:spLocks noGrp="1"/>
          </p:cNvSpPr>
          <p:nvPr>
            <p:ph type="title"/>
          </p:nvPr>
        </p:nvSpPr>
        <p:spPr>
          <a:xfrm>
            <a:off x="1137034" y="0"/>
            <a:ext cx="9392421" cy="1106906"/>
          </a:xfrm>
        </p:spPr>
        <p:txBody>
          <a:bodyPr>
            <a:normAutofit/>
          </a:bodyPr>
          <a:lstStyle/>
          <a:p>
            <a:r>
              <a:rPr lang="en-IN" dirty="0"/>
              <a:t>Decision making based on reward</a:t>
            </a:r>
          </a:p>
        </p:txBody>
      </p:sp>
      <p:sp>
        <p:nvSpPr>
          <p:cNvPr id="3" name="Content Placeholder 2">
            <a:extLst>
              <a:ext uri="{FF2B5EF4-FFF2-40B4-BE49-F238E27FC236}">
                <a16:creationId xmlns:a16="http://schemas.microsoft.com/office/drawing/2014/main" id="{1B4BEE78-FA30-3703-A4B6-A5562ADD4FB3}"/>
              </a:ext>
            </a:extLst>
          </p:cNvPr>
          <p:cNvSpPr>
            <a:spLocks noGrp="1"/>
          </p:cNvSpPr>
          <p:nvPr>
            <p:ph idx="1"/>
          </p:nvPr>
        </p:nvSpPr>
        <p:spPr>
          <a:xfrm>
            <a:off x="684127" y="1106906"/>
            <a:ext cx="6810375" cy="5009229"/>
          </a:xfrm>
        </p:spPr>
        <p:txBody>
          <a:bodyPr>
            <a:noAutofit/>
          </a:bodyPr>
          <a:lstStyle/>
          <a:p>
            <a:pPr marL="0" indent="0">
              <a:buNone/>
            </a:pPr>
            <a:r>
              <a:rPr lang="en-US" sz="3600" dirty="0"/>
              <a:t>Pavlov (Ivan Petrovich Pavlov 1849–1936), a Russian physiologist, found that the dogs produced saliva immediately after hearing the sound of a bell, when the researcher repeatedly trained them to receive food after the bell sound (so-called </a:t>
            </a:r>
            <a:r>
              <a:rPr lang="en-US" sz="3600" dirty="0" err="1"/>
              <a:t>Pavolov’s</a:t>
            </a:r>
            <a:r>
              <a:rPr lang="en-US" sz="3600" dirty="0"/>
              <a:t> dog). The </a:t>
            </a:r>
            <a:r>
              <a:rPr lang="en-US" sz="3600" dirty="0" err="1"/>
              <a:t>phenonomenon</a:t>
            </a:r>
            <a:r>
              <a:rPr lang="en-US" sz="3600" dirty="0"/>
              <a:t> is termed “classical conditioning.”</a:t>
            </a:r>
            <a:endParaRPr lang="en-IN" sz="3600" dirty="0"/>
          </a:p>
        </p:txBody>
      </p:sp>
      <p:pic>
        <p:nvPicPr>
          <p:cNvPr id="6" name="Picture 5">
            <a:extLst>
              <a:ext uri="{FF2B5EF4-FFF2-40B4-BE49-F238E27FC236}">
                <a16:creationId xmlns:a16="http://schemas.microsoft.com/office/drawing/2014/main" id="{09B478D8-A64F-F7B2-4116-149DF4F04773}"/>
              </a:ext>
            </a:extLst>
          </p:cNvPr>
          <p:cNvPicPr>
            <a:picLocks noChangeAspect="1"/>
          </p:cNvPicPr>
          <p:nvPr/>
        </p:nvPicPr>
        <p:blipFill>
          <a:blip r:embed="rId2"/>
          <a:stretch>
            <a:fillRect/>
          </a:stretch>
        </p:blipFill>
        <p:spPr>
          <a:xfrm>
            <a:off x="8243616" y="1106906"/>
            <a:ext cx="3735472" cy="2681562"/>
          </a:xfrm>
          <a:prstGeom prst="rect">
            <a:avLst/>
          </a:prstGeom>
        </p:spPr>
      </p:pic>
      <p:sp>
        <p:nvSpPr>
          <p:cNvPr id="59" name="Freeform: Shape 5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33543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940CEF-15DA-5242-D16A-7DCB31BD45DB}"/>
              </a:ext>
            </a:extLst>
          </p:cNvPr>
          <p:cNvPicPr>
            <a:picLocks noGrp="1" noChangeAspect="1"/>
          </p:cNvPicPr>
          <p:nvPr>
            <p:ph idx="1"/>
          </p:nvPr>
        </p:nvPicPr>
        <p:blipFill>
          <a:blip r:embed="rId2"/>
          <a:stretch>
            <a:fillRect/>
          </a:stretch>
        </p:blipFill>
        <p:spPr>
          <a:xfrm>
            <a:off x="962163" y="539262"/>
            <a:ext cx="10526452" cy="6025661"/>
          </a:xfrm>
          <a:prstGeom prst="rect">
            <a:avLst/>
          </a:prstGeom>
        </p:spPr>
      </p:pic>
    </p:spTree>
    <p:extLst>
      <p:ext uri="{BB962C8B-B14F-4D97-AF65-F5344CB8AC3E}">
        <p14:creationId xmlns:p14="http://schemas.microsoft.com/office/powerpoint/2010/main" val="3215449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BD880-C09A-F6EE-EBFD-B6E74C9F4A5E}"/>
              </a:ext>
            </a:extLst>
          </p:cNvPr>
          <p:cNvSpPr>
            <a:spLocks noGrp="1"/>
          </p:cNvSpPr>
          <p:nvPr>
            <p:ph type="title"/>
          </p:nvPr>
        </p:nvSpPr>
        <p:spPr>
          <a:xfrm>
            <a:off x="572493" y="238539"/>
            <a:ext cx="11018520" cy="1434415"/>
          </a:xfrm>
        </p:spPr>
        <p:txBody>
          <a:bodyPr anchor="b">
            <a:normAutofit/>
          </a:bodyPr>
          <a:lstStyle/>
          <a:p>
            <a:r>
              <a:rPr lang="en-US" sz="4600"/>
              <a:t>Neuroeconomics: Bridging Utility, Biology, and Neuroscience</a:t>
            </a:r>
            <a:endParaRPr lang="en-IN" sz="4600"/>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5689A9-BBAB-65EE-4DC0-0C543EC231D5}"/>
              </a:ext>
            </a:extLst>
          </p:cNvPr>
          <p:cNvSpPr>
            <a:spLocks noGrp="1"/>
          </p:cNvSpPr>
          <p:nvPr>
            <p:ph idx="1"/>
          </p:nvPr>
        </p:nvSpPr>
        <p:spPr>
          <a:xfrm>
            <a:off x="572492" y="1681544"/>
            <a:ext cx="9173086" cy="4901340"/>
          </a:xfrm>
        </p:spPr>
        <p:txBody>
          <a:bodyPr anchor="t">
            <a:normAutofit fontScale="32500" lnSpcReduction="20000"/>
          </a:bodyPr>
          <a:lstStyle/>
          <a:p>
            <a:pPr marL="0" indent="0">
              <a:buNone/>
            </a:pPr>
            <a:r>
              <a:rPr lang="en-US" sz="9000" b="1" dirty="0"/>
              <a:t>Neuroeconomics</a:t>
            </a:r>
            <a:r>
              <a:rPr lang="en-US" sz="9000" dirty="0"/>
              <a:t> integrates insights from neuroscience, psychology, and economics to understand utility in decision-making.</a:t>
            </a:r>
          </a:p>
          <a:p>
            <a:pPr marL="0" indent="0">
              <a:buNone/>
            </a:pPr>
            <a:r>
              <a:rPr lang="en-US" sz="9000" b="1" dirty="0"/>
              <a:t> Tools to Study Utility in the Brain</a:t>
            </a:r>
          </a:p>
          <a:p>
            <a:pPr>
              <a:buFont typeface="+mj-lt"/>
              <a:buAutoNum type="arabicPeriod"/>
            </a:pPr>
            <a:r>
              <a:rPr lang="en-US" sz="9000" b="1" dirty="0"/>
              <a:t>fMRI (Functional Magnetic Resonance Imaging):</a:t>
            </a:r>
            <a:endParaRPr lang="en-US" sz="9000" dirty="0"/>
          </a:p>
          <a:p>
            <a:pPr marL="742950" lvl="1" indent="-285750">
              <a:buFont typeface="+mj-lt"/>
              <a:buAutoNum type="arabicPeriod"/>
            </a:pPr>
            <a:r>
              <a:rPr lang="en-US" sz="9000" dirty="0"/>
              <a:t>Identifies brain regions active during utility evaluation and decision-making.</a:t>
            </a:r>
          </a:p>
          <a:p>
            <a:pPr>
              <a:buFont typeface="+mj-lt"/>
              <a:buAutoNum type="arabicPeriod"/>
            </a:pPr>
            <a:r>
              <a:rPr lang="en-US" sz="9000" b="1" dirty="0"/>
              <a:t>EEG (Electroencephalography):</a:t>
            </a:r>
            <a:endParaRPr lang="en-US" sz="9000" dirty="0"/>
          </a:p>
          <a:p>
            <a:pPr marL="742950" lvl="1" indent="-285750">
              <a:buFont typeface="+mj-lt"/>
              <a:buAutoNum type="arabicPeriod"/>
            </a:pPr>
            <a:r>
              <a:rPr lang="en-US" sz="9000" dirty="0"/>
              <a:t>Tracks real-time neural activity linked to reward and utility computation.</a:t>
            </a:r>
          </a:p>
          <a:p>
            <a:pPr>
              <a:buFont typeface="+mj-lt"/>
              <a:buAutoNum type="arabicPeriod"/>
            </a:pPr>
            <a:r>
              <a:rPr lang="en-US" sz="9000" b="1" dirty="0"/>
              <a:t>TMS (Transcranial Magnetic Stimulation):</a:t>
            </a:r>
            <a:endParaRPr lang="en-US" sz="9000" dirty="0"/>
          </a:p>
          <a:p>
            <a:pPr marL="742950" lvl="1" indent="-285750">
              <a:buFont typeface="+mj-lt"/>
              <a:buAutoNum type="arabicPeriod"/>
            </a:pPr>
            <a:r>
              <a:rPr lang="en-US" sz="9000" dirty="0"/>
              <a:t>Examines the causal role of specific brain areas in decision-making.</a:t>
            </a:r>
          </a:p>
          <a:p>
            <a:endParaRPr lang="en-IN" sz="1700" dirty="0"/>
          </a:p>
        </p:txBody>
      </p:sp>
      <p:pic>
        <p:nvPicPr>
          <p:cNvPr id="5" name="Picture 4" descr="Scan of a human brain in a neurology clinic">
            <a:extLst>
              <a:ext uri="{FF2B5EF4-FFF2-40B4-BE49-F238E27FC236}">
                <a16:creationId xmlns:a16="http://schemas.microsoft.com/office/drawing/2014/main" id="{02BE4F01-D4E9-3804-4AA8-911841E0A9C5}"/>
              </a:ext>
            </a:extLst>
          </p:cNvPr>
          <p:cNvPicPr>
            <a:picLocks noChangeAspect="1"/>
          </p:cNvPicPr>
          <p:nvPr/>
        </p:nvPicPr>
        <p:blipFill>
          <a:blip r:embed="rId2"/>
          <a:srcRect l="27846"/>
          <a:stretch/>
        </p:blipFill>
        <p:spPr>
          <a:xfrm>
            <a:off x="9745578" y="2093976"/>
            <a:ext cx="1871143" cy="2502087"/>
          </a:xfrm>
          <a:prstGeom prst="rect">
            <a:avLst/>
          </a:prstGeom>
        </p:spPr>
      </p:pic>
    </p:spTree>
    <p:extLst>
      <p:ext uri="{BB962C8B-B14F-4D97-AF65-F5344CB8AC3E}">
        <p14:creationId xmlns:p14="http://schemas.microsoft.com/office/powerpoint/2010/main" val="3851051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C10F3-3987-66C1-6D7C-51BB2868F95F}"/>
              </a:ext>
            </a:extLst>
          </p:cNvPr>
          <p:cNvSpPr>
            <a:spLocks noGrp="1"/>
          </p:cNvSpPr>
          <p:nvPr>
            <p:ph type="title"/>
          </p:nvPr>
        </p:nvSpPr>
        <p:spPr>
          <a:xfrm>
            <a:off x="312822" y="1153573"/>
            <a:ext cx="3574412" cy="2275427"/>
          </a:xfrm>
        </p:spPr>
        <p:txBody>
          <a:bodyPr>
            <a:normAutofit/>
          </a:bodyPr>
          <a:lstStyle/>
          <a:p>
            <a:r>
              <a:rPr lang="en-IN" dirty="0">
                <a:solidFill>
                  <a:srgbClr val="FFFFFF"/>
                </a:solidFill>
              </a:rPr>
              <a:t>Instrumental conditioning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AB00F2E-0603-7EAD-91C6-0DE6F8ABB9F7}"/>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Thorndike (1911) at Columbia University found that cats learn by trial and error that pushing a lever allowed them to leave the cage, and the time of their response got shortened as they repeat this experiment. This was called “instrumental conditioning.”</a:t>
            </a:r>
            <a:endParaRPr lang="en-IN" sz="3600" dirty="0"/>
          </a:p>
        </p:txBody>
      </p:sp>
      <p:pic>
        <p:nvPicPr>
          <p:cNvPr id="4" name="Picture 3">
            <a:extLst>
              <a:ext uri="{FF2B5EF4-FFF2-40B4-BE49-F238E27FC236}">
                <a16:creationId xmlns:a16="http://schemas.microsoft.com/office/drawing/2014/main" id="{DDF16AC3-D8EC-AD87-DCF4-E3A66B0F52C2}"/>
              </a:ext>
            </a:extLst>
          </p:cNvPr>
          <p:cNvPicPr>
            <a:picLocks noChangeAspect="1"/>
          </p:cNvPicPr>
          <p:nvPr/>
        </p:nvPicPr>
        <p:blipFill>
          <a:blip r:embed="rId2"/>
          <a:stretch>
            <a:fillRect/>
          </a:stretch>
        </p:blipFill>
        <p:spPr>
          <a:xfrm>
            <a:off x="311035" y="2889789"/>
            <a:ext cx="3545202" cy="2814638"/>
          </a:xfrm>
          <a:prstGeom prst="rect">
            <a:avLst/>
          </a:prstGeom>
        </p:spPr>
      </p:pic>
    </p:spTree>
    <p:extLst>
      <p:ext uri="{BB962C8B-B14F-4D97-AF65-F5344CB8AC3E}">
        <p14:creationId xmlns:p14="http://schemas.microsoft.com/office/powerpoint/2010/main" val="2003086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FF7595-C360-12A6-6DD1-8E8F7F3D9EBD}"/>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Reward / Incentive</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B04FFBD-5EBF-7AD4-38FF-2B8BFCDC5228}"/>
              </a:ext>
            </a:extLst>
          </p:cNvPr>
          <p:cNvSpPr>
            <a:spLocks noGrp="1"/>
          </p:cNvSpPr>
          <p:nvPr>
            <p:ph idx="1"/>
          </p:nvPr>
        </p:nvSpPr>
        <p:spPr>
          <a:xfrm>
            <a:off x="3887234" y="591344"/>
            <a:ext cx="8072155" cy="5585619"/>
          </a:xfrm>
        </p:spPr>
        <p:txBody>
          <a:bodyPr anchor="ctr">
            <a:noAutofit/>
          </a:bodyPr>
          <a:lstStyle/>
          <a:p>
            <a:pPr marL="0" indent="0">
              <a:buNone/>
            </a:pPr>
            <a:r>
              <a:rPr lang="en-US" sz="4000" dirty="0"/>
              <a:t>Skinner at Harvard University formularized a series of experiments in conditioning, defining a reward as something to reinforce the cooperation of a stimulus and response, and something to increase the probability of causing the response. Psychologists call it a “reinforcer.” Thus, the meaning of reward is almost the same as the meaning of “incentive” in economic terms.</a:t>
            </a:r>
            <a:endParaRPr lang="en-IN" sz="4000" dirty="0"/>
          </a:p>
        </p:txBody>
      </p:sp>
    </p:spTree>
    <p:extLst>
      <p:ext uri="{BB962C8B-B14F-4D97-AF65-F5344CB8AC3E}">
        <p14:creationId xmlns:p14="http://schemas.microsoft.com/office/powerpoint/2010/main" val="3408780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EB8D3-9546-A380-18E0-C5BEEF6A8E4D}"/>
              </a:ext>
            </a:extLst>
          </p:cNvPr>
          <p:cNvSpPr>
            <a:spLocks noGrp="1"/>
          </p:cNvSpPr>
          <p:nvPr>
            <p:ph type="title"/>
          </p:nvPr>
        </p:nvSpPr>
        <p:spPr>
          <a:xfrm>
            <a:off x="686834" y="1153572"/>
            <a:ext cx="3200400" cy="4461163"/>
          </a:xfrm>
        </p:spPr>
        <p:txBody>
          <a:bodyPr>
            <a:normAutofit/>
          </a:bodyPr>
          <a:lstStyle/>
          <a:p>
            <a:r>
              <a:rPr lang="en-US" sz="3700">
                <a:solidFill>
                  <a:srgbClr val="FFFFFF"/>
                </a:solidFill>
              </a:rPr>
              <a:t>Implications of Neuroscientific Utility Research</a:t>
            </a:r>
            <a:br>
              <a:rPr lang="en-US" sz="3700">
                <a:solidFill>
                  <a:srgbClr val="FFFFFF"/>
                </a:solidFill>
              </a:rPr>
            </a:br>
            <a:endParaRPr lang="en-IN" sz="37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E48FF4F-CF00-CD15-6588-1A9760CC6F00}"/>
              </a:ext>
            </a:extLst>
          </p:cNvPr>
          <p:cNvSpPr>
            <a:spLocks noGrp="1"/>
          </p:cNvSpPr>
          <p:nvPr>
            <p:ph idx="1"/>
          </p:nvPr>
        </p:nvSpPr>
        <p:spPr>
          <a:xfrm>
            <a:off x="4447308" y="591344"/>
            <a:ext cx="7057858" cy="5585619"/>
          </a:xfrm>
        </p:spPr>
        <p:txBody>
          <a:bodyPr anchor="ctr">
            <a:noAutofit/>
          </a:bodyPr>
          <a:lstStyle/>
          <a:p>
            <a:pPr>
              <a:buFont typeface="Wingdings" panose="05000000000000000000" pitchFamily="2" charset="2"/>
              <a:buChar char="v"/>
            </a:pPr>
            <a:r>
              <a:rPr lang="en-US" sz="3600" b="1" dirty="0"/>
              <a:t>Behavioral Economics</a:t>
            </a:r>
            <a:r>
              <a:rPr lang="en-US" sz="3600" dirty="0"/>
              <a:t>: Insights into irrational choices, such as loss aversion or framing effects.</a:t>
            </a:r>
          </a:p>
          <a:p>
            <a:pPr>
              <a:buFont typeface="Wingdings" panose="05000000000000000000" pitchFamily="2" charset="2"/>
              <a:buChar char="v"/>
            </a:pPr>
            <a:r>
              <a:rPr lang="en-US" sz="3600" b="1" dirty="0"/>
              <a:t>Mental Health</a:t>
            </a:r>
            <a:r>
              <a:rPr lang="en-US" sz="3600" dirty="0"/>
              <a:t>: Utility deficits in conditions like depression (reduced reward sensitivity) or addiction (overvaluation of short-term rewards).</a:t>
            </a:r>
          </a:p>
          <a:p>
            <a:pPr>
              <a:buFont typeface="Wingdings" panose="05000000000000000000" pitchFamily="2" charset="2"/>
              <a:buChar char="v"/>
            </a:pPr>
            <a:r>
              <a:rPr lang="en-US" sz="3600" b="1" dirty="0"/>
              <a:t>Marketing and Consumer Behavior</a:t>
            </a:r>
            <a:r>
              <a:rPr lang="en-US" sz="3600" dirty="0"/>
              <a:t>: Understanding how the brain perceives product value and brand loyalty.</a:t>
            </a:r>
            <a:endParaRPr lang="en-IN" sz="3600" dirty="0"/>
          </a:p>
        </p:txBody>
      </p:sp>
    </p:spTree>
    <p:extLst>
      <p:ext uri="{BB962C8B-B14F-4D97-AF65-F5344CB8AC3E}">
        <p14:creationId xmlns:p14="http://schemas.microsoft.com/office/powerpoint/2010/main" val="3954011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FA468-6DC9-AA99-4497-586A0F96AA1D}"/>
              </a:ext>
            </a:extLst>
          </p:cNvPr>
          <p:cNvSpPr>
            <a:spLocks noGrp="1"/>
          </p:cNvSpPr>
          <p:nvPr>
            <p:ph type="title"/>
          </p:nvPr>
        </p:nvSpPr>
        <p:spPr>
          <a:xfrm>
            <a:off x="761800" y="762001"/>
            <a:ext cx="5334197" cy="1708242"/>
          </a:xfrm>
        </p:spPr>
        <p:txBody>
          <a:bodyPr anchor="ctr">
            <a:normAutofit/>
          </a:bodyPr>
          <a:lstStyle/>
          <a:p>
            <a:r>
              <a:rPr lang="en-US" sz="4000" dirty="0"/>
              <a:t>The neuroscientific basis of utility</a:t>
            </a:r>
            <a:endParaRPr lang="en-IN" sz="4000" dirty="0"/>
          </a:p>
        </p:txBody>
      </p:sp>
      <p:sp>
        <p:nvSpPr>
          <p:cNvPr id="3" name="Content Placeholder 2">
            <a:extLst>
              <a:ext uri="{FF2B5EF4-FFF2-40B4-BE49-F238E27FC236}">
                <a16:creationId xmlns:a16="http://schemas.microsoft.com/office/drawing/2014/main" id="{833C058C-06DC-1CB2-DCEE-864B6CE0C135}"/>
              </a:ext>
            </a:extLst>
          </p:cNvPr>
          <p:cNvSpPr>
            <a:spLocks noGrp="1"/>
          </p:cNvSpPr>
          <p:nvPr>
            <p:ph idx="1"/>
          </p:nvPr>
        </p:nvSpPr>
        <p:spPr>
          <a:xfrm>
            <a:off x="761800" y="2470244"/>
            <a:ext cx="5334197" cy="3769835"/>
          </a:xfrm>
        </p:spPr>
        <p:txBody>
          <a:bodyPr anchor="ctr">
            <a:normAutofit/>
          </a:bodyPr>
          <a:lstStyle/>
          <a:p>
            <a:pPr marL="0" indent="0">
              <a:buNone/>
            </a:pPr>
            <a:r>
              <a:rPr lang="en-US" sz="3200" dirty="0"/>
              <a:t>The neuroscientific basis of utility explores how the brain encodes, evaluates, and processes utility—the measure of satisfaction, value, or reward derived from choices or actions.</a:t>
            </a:r>
            <a:endParaRPr lang="en-IN" sz="3200" dirty="0"/>
          </a:p>
        </p:txBody>
      </p:sp>
      <p:pic>
        <p:nvPicPr>
          <p:cNvPr id="5" name="Picture 4" descr="Digital art of brain">
            <a:extLst>
              <a:ext uri="{FF2B5EF4-FFF2-40B4-BE49-F238E27FC236}">
                <a16:creationId xmlns:a16="http://schemas.microsoft.com/office/drawing/2014/main" id="{4984FC25-B576-8A1A-E29E-47092BD16A6D}"/>
              </a:ext>
            </a:extLst>
          </p:cNvPr>
          <p:cNvPicPr>
            <a:picLocks noChangeAspect="1"/>
          </p:cNvPicPr>
          <p:nvPr/>
        </p:nvPicPr>
        <p:blipFill>
          <a:blip r:embed="rId2"/>
          <a:srcRect l="32505" r="23812"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866397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3271C-76DA-DF03-AB3F-DFE7F742ACE3}"/>
              </a:ext>
            </a:extLst>
          </p:cNvPr>
          <p:cNvSpPr>
            <a:spLocks noGrp="1"/>
          </p:cNvSpPr>
          <p:nvPr>
            <p:ph type="title"/>
          </p:nvPr>
        </p:nvSpPr>
        <p:spPr>
          <a:xfrm>
            <a:off x="635000" y="640823"/>
            <a:ext cx="3418659" cy="5583148"/>
          </a:xfrm>
        </p:spPr>
        <p:txBody>
          <a:bodyPr anchor="ctr">
            <a:normAutofit/>
          </a:bodyPr>
          <a:lstStyle/>
          <a:p>
            <a:r>
              <a:rPr lang="en-IN" sz="5400" dirty="0"/>
              <a:t>A few statements on utility..,</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5343076-96E1-70EB-2A4F-5D9E3476B116}"/>
              </a:ext>
            </a:extLst>
          </p:cNvPr>
          <p:cNvGraphicFramePr>
            <a:graphicFrameLocks noGrp="1"/>
          </p:cNvGraphicFramePr>
          <p:nvPr>
            <p:ph idx="1"/>
            <p:extLst>
              <p:ext uri="{D42A27DB-BD31-4B8C-83A1-F6EECF244321}">
                <p14:modId xmlns:p14="http://schemas.microsoft.com/office/powerpoint/2010/main" val="53076097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8130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456D3E2-5D35-676F-693B-0B680F6FB7F9}"/>
              </a:ext>
            </a:extLst>
          </p:cNvPr>
          <p:cNvPicPr>
            <a:picLocks noChangeAspect="1"/>
          </p:cNvPicPr>
          <p:nvPr/>
        </p:nvPicPr>
        <p:blipFill>
          <a:blip r:embed="rId2"/>
          <a:srcRect l="27662" r="27963"/>
          <a:stretch/>
        </p:blipFill>
        <p:spPr>
          <a:xfrm>
            <a:off x="-1" y="-2"/>
            <a:ext cx="3677479"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D0D13-B4EB-B137-24E8-EC1B7EC64811}"/>
              </a:ext>
            </a:extLst>
          </p:cNvPr>
          <p:cNvSpPr>
            <a:spLocks noGrp="1"/>
          </p:cNvSpPr>
          <p:nvPr>
            <p:ph type="title"/>
          </p:nvPr>
        </p:nvSpPr>
        <p:spPr>
          <a:xfrm>
            <a:off x="4293157" y="302361"/>
            <a:ext cx="6781802" cy="965915"/>
          </a:xfrm>
        </p:spPr>
        <p:txBody>
          <a:bodyPr>
            <a:normAutofit fontScale="90000"/>
          </a:bodyPr>
          <a:lstStyle/>
          <a:p>
            <a:r>
              <a:rPr lang="en-IN" b="1" dirty="0">
                <a:solidFill>
                  <a:schemeClr val="accent3"/>
                </a:solidFill>
              </a:rPr>
              <a:t>Neural correlates of Utility</a:t>
            </a:r>
            <a:br>
              <a:rPr lang="en-IN" sz="3700" dirty="0"/>
            </a:br>
            <a:endParaRPr lang="en-IN" sz="3700" dirty="0"/>
          </a:p>
        </p:txBody>
      </p:sp>
      <p:sp>
        <p:nvSpPr>
          <p:cNvPr id="3" name="Content Placeholder 2">
            <a:extLst>
              <a:ext uri="{FF2B5EF4-FFF2-40B4-BE49-F238E27FC236}">
                <a16:creationId xmlns:a16="http://schemas.microsoft.com/office/drawing/2014/main" id="{975EEF43-452B-1CCA-3D2E-1C915A563E43}"/>
              </a:ext>
            </a:extLst>
          </p:cNvPr>
          <p:cNvSpPr>
            <a:spLocks noGrp="1"/>
          </p:cNvSpPr>
          <p:nvPr>
            <p:ph idx="1"/>
          </p:nvPr>
        </p:nvSpPr>
        <p:spPr>
          <a:xfrm>
            <a:off x="4382598" y="1505515"/>
            <a:ext cx="7480539" cy="5047382"/>
          </a:xfrm>
        </p:spPr>
        <p:txBody>
          <a:bodyPr anchor="ctr">
            <a:normAutofit fontScale="92500"/>
          </a:bodyPr>
          <a:lstStyle/>
          <a:p>
            <a:pPr marL="0" indent="0">
              <a:buNone/>
            </a:pPr>
            <a:r>
              <a:rPr lang="en-US" sz="2000" dirty="0"/>
              <a:t> </a:t>
            </a:r>
            <a:r>
              <a:rPr lang="en-US" sz="4000" dirty="0"/>
              <a:t>Several brain regions are involved in evaluating and representing utility</a:t>
            </a:r>
          </a:p>
          <a:p>
            <a:pPr marL="0" indent="0">
              <a:buNone/>
            </a:pPr>
            <a:r>
              <a:rPr lang="en-US" sz="4000" dirty="0"/>
              <a:t>Ventromedial Prefrontal Cortex (</a:t>
            </a:r>
            <a:r>
              <a:rPr lang="en-US" sz="4000" dirty="0" err="1"/>
              <a:t>vmPFC</a:t>
            </a:r>
            <a:r>
              <a:rPr lang="en-US" sz="4000" dirty="0"/>
              <a:t>) Role: Encodes subjective value or utility of options during decision-making.</a:t>
            </a:r>
          </a:p>
          <a:p>
            <a:pPr marL="0" indent="0">
              <a:buNone/>
            </a:pPr>
            <a:r>
              <a:rPr lang="en-US" sz="4000" dirty="0"/>
              <a:t>Function: Integrates sensory, emotional, and cognitive inputs to assess the value of rewards.</a:t>
            </a:r>
          </a:p>
          <a:p>
            <a:pPr marL="0" indent="0">
              <a:buNone/>
            </a:pPr>
            <a:endParaRPr lang="en-IN" sz="2000" dirty="0"/>
          </a:p>
        </p:txBody>
      </p:sp>
    </p:spTree>
    <p:extLst>
      <p:ext uri="{BB962C8B-B14F-4D97-AF65-F5344CB8AC3E}">
        <p14:creationId xmlns:p14="http://schemas.microsoft.com/office/powerpoint/2010/main" val="2506832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B6C86-B0F4-7E1E-F394-3B88BB7B7733}"/>
              </a:ext>
            </a:extLst>
          </p:cNvPr>
          <p:cNvSpPr>
            <a:spLocks noGrp="1"/>
          </p:cNvSpPr>
          <p:nvPr>
            <p:ph type="title"/>
          </p:nvPr>
        </p:nvSpPr>
        <p:spPr>
          <a:xfrm>
            <a:off x="761803" y="350196"/>
            <a:ext cx="4646904" cy="1624520"/>
          </a:xfrm>
        </p:spPr>
        <p:txBody>
          <a:bodyPr anchor="ctr">
            <a:normAutofit/>
          </a:bodyPr>
          <a:lstStyle/>
          <a:p>
            <a:r>
              <a:rPr lang="en-IN" sz="3700"/>
              <a:t>Neurotransmitter Systems in Utility</a:t>
            </a:r>
            <a:br>
              <a:rPr lang="en-IN" sz="3700"/>
            </a:br>
            <a:endParaRPr lang="en-IN" sz="3700"/>
          </a:p>
        </p:txBody>
      </p:sp>
      <p:sp>
        <p:nvSpPr>
          <p:cNvPr id="3" name="Content Placeholder 2">
            <a:extLst>
              <a:ext uri="{FF2B5EF4-FFF2-40B4-BE49-F238E27FC236}">
                <a16:creationId xmlns:a16="http://schemas.microsoft.com/office/drawing/2014/main" id="{4A90585E-2A26-0E45-5903-8C3541107263}"/>
              </a:ext>
            </a:extLst>
          </p:cNvPr>
          <p:cNvSpPr>
            <a:spLocks noGrp="1"/>
          </p:cNvSpPr>
          <p:nvPr>
            <p:ph idx="1"/>
          </p:nvPr>
        </p:nvSpPr>
        <p:spPr>
          <a:xfrm>
            <a:off x="761802" y="1532966"/>
            <a:ext cx="7269015" cy="4823384"/>
          </a:xfrm>
        </p:spPr>
        <p:txBody>
          <a:bodyPr anchor="ctr">
            <a:noAutofit/>
          </a:bodyPr>
          <a:lstStyle/>
          <a:p>
            <a:r>
              <a:rPr lang="en-US" sz="3600" dirty="0"/>
              <a:t>Ex.  Dopamine</a:t>
            </a:r>
          </a:p>
          <a:p>
            <a:r>
              <a:rPr lang="en-US" sz="3600" dirty="0"/>
              <a:t>Role: Central to reward prediction, learning, and utility assessment.</a:t>
            </a:r>
          </a:p>
          <a:p>
            <a:r>
              <a:rPr lang="en-US" sz="3600" dirty="0"/>
              <a:t>Function: Encodes reward prediction errors (the difference between expected and received rewards), driving changes in behavior.</a:t>
            </a:r>
            <a:endParaRPr lang="en-IN" sz="3600" dirty="0"/>
          </a:p>
        </p:txBody>
      </p:sp>
      <p:pic>
        <p:nvPicPr>
          <p:cNvPr id="5" name="Picture 4" descr="Chemical formulas are written on paper">
            <a:extLst>
              <a:ext uri="{FF2B5EF4-FFF2-40B4-BE49-F238E27FC236}">
                <a16:creationId xmlns:a16="http://schemas.microsoft.com/office/drawing/2014/main" id="{8DDDB0E2-D2F8-B185-2CF6-21779EEB953D}"/>
              </a:ext>
            </a:extLst>
          </p:cNvPr>
          <p:cNvPicPr>
            <a:picLocks noChangeAspect="1"/>
          </p:cNvPicPr>
          <p:nvPr/>
        </p:nvPicPr>
        <p:blipFill>
          <a:blip r:embed="rId2"/>
          <a:srcRect l="24744" r="25200"/>
          <a:stretch/>
        </p:blipFill>
        <p:spPr>
          <a:xfrm>
            <a:off x="8845826" y="1"/>
            <a:ext cx="3352999" cy="6858000"/>
          </a:xfrm>
          <a:prstGeom prst="rect">
            <a:avLst/>
          </a:prstGeom>
        </p:spPr>
      </p:pic>
    </p:spTree>
    <p:extLst>
      <p:ext uri="{BB962C8B-B14F-4D97-AF65-F5344CB8AC3E}">
        <p14:creationId xmlns:p14="http://schemas.microsoft.com/office/powerpoint/2010/main" val="4187221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702F6-F9B8-7A2A-0377-3175E5FE641F}"/>
              </a:ext>
            </a:extLst>
          </p:cNvPr>
          <p:cNvSpPr>
            <a:spLocks noGrp="1"/>
          </p:cNvSpPr>
          <p:nvPr>
            <p:ph type="title"/>
          </p:nvPr>
        </p:nvSpPr>
        <p:spPr>
          <a:xfrm>
            <a:off x="686834" y="1153572"/>
            <a:ext cx="3200400" cy="4461163"/>
          </a:xfrm>
        </p:spPr>
        <p:txBody>
          <a:bodyPr>
            <a:normAutofit/>
          </a:bodyPr>
          <a:lstStyle/>
          <a:p>
            <a:r>
              <a:rPr lang="en-US">
                <a:solidFill>
                  <a:srgbClr val="FFFFFF"/>
                </a:solidFill>
              </a:rPr>
              <a:t>Reward and Utility: Subjective Valuation</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D593CA6-F3A7-66C0-CC1B-244B2ABDACE2}"/>
              </a:ext>
            </a:extLst>
          </p:cNvPr>
          <p:cNvSpPr>
            <a:spLocks noGrp="1"/>
          </p:cNvSpPr>
          <p:nvPr>
            <p:ph idx="1"/>
          </p:nvPr>
        </p:nvSpPr>
        <p:spPr>
          <a:xfrm>
            <a:off x="4447308" y="591344"/>
            <a:ext cx="6906491" cy="5585619"/>
          </a:xfrm>
        </p:spPr>
        <p:txBody>
          <a:bodyPr anchor="ctr">
            <a:normAutofit/>
          </a:bodyPr>
          <a:lstStyle/>
          <a:p>
            <a:pPr marL="0" indent="0">
              <a:buNone/>
            </a:pPr>
            <a:r>
              <a:rPr lang="en-US" dirty="0"/>
              <a:t> Utility as a Construct of Subjective Value</a:t>
            </a:r>
          </a:p>
          <a:p>
            <a:pPr marL="0" indent="0">
              <a:buNone/>
            </a:pPr>
            <a:r>
              <a:rPr lang="en-US" dirty="0"/>
              <a:t>Neuroscience supports the notion that utility is inherently subjective, shaped by individual preferences, emotions, and experiences. Ex. MRI Bain scanning</a:t>
            </a:r>
            <a:endParaRPr lang="en-IN" dirty="0"/>
          </a:p>
        </p:txBody>
      </p:sp>
    </p:spTree>
    <p:extLst>
      <p:ext uri="{BB962C8B-B14F-4D97-AF65-F5344CB8AC3E}">
        <p14:creationId xmlns:p14="http://schemas.microsoft.com/office/powerpoint/2010/main" val="342533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432001A-FCA9-E548-774F-79EEA9C1A9AD}"/>
              </a:ext>
            </a:extLst>
          </p:cNvPr>
          <p:cNvSpPr>
            <a:spLocks noGrp="1"/>
          </p:cNvSpPr>
          <p:nvPr>
            <p:ph type="title"/>
          </p:nvPr>
        </p:nvSpPr>
        <p:spPr>
          <a:xfrm>
            <a:off x="1256522" y="591829"/>
            <a:ext cx="3939688" cy="5583126"/>
          </a:xfrm>
        </p:spPr>
        <p:txBody>
          <a:bodyPr>
            <a:normAutofit/>
          </a:bodyPr>
          <a:lstStyle/>
          <a:p>
            <a:r>
              <a:rPr lang="en-US" sz="5000"/>
              <a:t>Temporal Utility: The Neuroscience of Discounting</a:t>
            </a:r>
            <a:endParaRPr lang="en-IN" sz="500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B933FDDE-FAE0-E26F-FBE4-2FEBED6A8D9B}"/>
              </a:ext>
            </a:extLst>
          </p:cNvPr>
          <p:cNvGraphicFramePr>
            <a:graphicFrameLocks noGrp="1"/>
          </p:cNvGraphicFramePr>
          <p:nvPr>
            <p:ph idx="1"/>
            <p:extLst>
              <p:ext uri="{D42A27DB-BD31-4B8C-83A1-F6EECF244321}">
                <p14:modId xmlns:p14="http://schemas.microsoft.com/office/powerpoint/2010/main" val="3728428363"/>
              </p:ext>
            </p:extLst>
          </p:nvPr>
        </p:nvGraphicFramePr>
        <p:xfrm>
          <a:off x="5492710" y="671805"/>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3567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1D398-EF9C-9DBB-CFCD-E9636783B575}"/>
              </a:ext>
            </a:extLst>
          </p:cNvPr>
          <p:cNvSpPr>
            <a:spLocks noGrp="1"/>
          </p:cNvSpPr>
          <p:nvPr>
            <p:ph type="title"/>
          </p:nvPr>
        </p:nvSpPr>
        <p:spPr>
          <a:xfrm>
            <a:off x="761803" y="350196"/>
            <a:ext cx="4646904" cy="1624520"/>
          </a:xfrm>
        </p:spPr>
        <p:txBody>
          <a:bodyPr anchor="ctr">
            <a:normAutofit/>
          </a:bodyPr>
          <a:lstStyle/>
          <a:p>
            <a:r>
              <a:rPr lang="en-US" sz="3700"/>
              <a:t>Social Utility and the Brain</a:t>
            </a:r>
            <a:br>
              <a:rPr lang="en-US" sz="3700"/>
            </a:br>
            <a:endParaRPr lang="en-IN" sz="3700"/>
          </a:p>
        </p:txBody>
      </p:sp>
      <p:sp>
        <p:nvSpPr>
          <p:cNvPr id="3" name="Content Placeholder 2">
            <a:extLst>
              <a:ext uri="{FF2B5EF4-FFF2-40B4-BE49-F238E27FC236}">
                <a16:creationId xmlns:a16="http://schemas.microsoft.com/office/drawing/2014/main" id="{6415455C-07E0-8955-0846-DECC79495C80}"/>
              </a:ext>
            </a:extLst>
          </p:cNvPr>
          <p:cNvSpPr>
            <a:spLocks noGrp="1"/>
          </p:cNvSpPr>
          <p:nvPr>
            <p:ph idx="1"/>
          </p:nvPr>
        </p:nvSpPr>
        <p:spPr>
          <a:xfrm>
            <a:off x="454987" y="1550505"/>
            <a:ext cx="6275102" cy="4666697"/>
          </a:xfrm>
        </p:spPr>
        <p:txBody>
          <a:bodyPr anchor="ctr">
            <a:noAutofit/>
          </a:bodyPr>
          <a:lstStyle/>
          <a:p>
            <a:pPr marL="0" indent="0">
              <a:buNone/>
            </a:pPr>
            <a:r>
              <a:rPr lang="en-US" dirty="0"/>
              <a:t>Social utility (value derived from social interactions) is mediated by:</a:t>
            </a:r>
          </a:p>
          <a:p>
            <a:pPr marL="0" indent="0">
              <a:buNone/>
            </a:pPr>
            <a:r>
              <a:rPr lang="en-US" dirty="0" err="1"/>
              <a:t>vmPFC</a:t>
            </a:r>
            <a:r>
              <a:rPr lang="en-US" dirty="0"/>
              <a:t>: Integrates social preferences and outcomes.</a:t>
            </a:r>
          </a:p>
          <a:p>
            <a:pPr marL="0" indent="0">
              <a:buNone/>
            </a:pPr>
            <a:r>
              <a:rPr lang="en-US" dirty="0"/>
              <a:t>Anterior Cingulate Cortex (ACC): Processes fairness and social reward.</a:t>
            </a:r>
          </a:p>
          <a:p>
            <a:pPr marL="0" indent="0">
              <a:buNone/>
            </a:pPr>
            <a:r>
              <a:rPr lang="en-US" dirty="0"/>
              <a:t>Example: In the Ultimatum Game, unfair offers activate the insula (negative emotional response), leading to rejection even when it’s against monetary self-interest.</a:t>
            </a:r>
            <a:endParaRPr lang="en-IN" dirty="0"/>
          </a:p>
        </p:txBody>
      </p:sp>
      <p:pic>
        <p:nvPicPr>
          <p:cNvPr id="5" name="Picture 4" descr="Multi-colored push pins connected by a black wire">
            <a:extLst>
              <a:ext uri="{FF2B5EF4-FFF2-40B4-BE49-F238E27FC236}">
                <a16:creationId xmlns:a16="http://schemas.microsoft.com/office/drawing/2014/main" id="{03D7BE3B-A582-FFAA-B904-E32F799F2AC4}"/>
              </a:ext>
            </a:extLst>
          </p:cNvPr>
          <p:cNvPicPr>
            <a:picLocks noChangeAspect="1"/>
          </p:cNvPicPr>
          <p:nvPr/>
        </p:nvPicPr>
        <p:blipFill>
          <a:blip r:embed="rId2"/>
          <a:srcRect r="40599" b="-2"/>
          <a:stretch/>
        </p:blipFill>
        <p:spPr>
          <a:xfrm>
            <a:off x="7335078" y="1"/>
            <a:ext cx="4863747" cy="6858000"/>
          </a:xfrm>
          <a:prstGeom prst="rect">
            <a:avLst/>
          </a:prstGeom>
        </p:spPr>
      </p:pic>
    </p:spTree>
    <p:extLst>
      <p:ext uri="{BB962C8B-B14F-4D97-AF65-F5344CB8AC3E}">
        <p14:creationId xmlns:p14="http://schemas.microsoft.com/office/powerpoint/2010/main" val="1753857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Generated Lights">
            <a:extLst>
              <a:ext uri="{FF2B5EF4-FFF2-40B4-BE49-F238E27FC236}">
                <a16:creationId xmlns:a16="http://schemas.microsoft.com/office/drawing/2014/main" id="{772F05E1-2286-D12B-8673-D83E31F53265}"/>
              </a:ext>
            </a:extLst>
          </p:cNvPr>
          <p:cNvPicPr>
            <a:picLocks noChangeAspect="1"/>
          </p:cNvPicPr>
          <p:nvPr/>
        </p:nvPicPr>
        <p:blipFill>
          <a:blip r:embed="rId3"/>
          <a:srcRect l="11874" r="22424"/>
          <a:stretch/>
        </p:blipFill>
        <p:spPr>
          <a:xfrm>
            <a:off x="7976936" y="0"/>
            <a:ext cx="4215063" cy="6605327"/>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5D95E-8DD8-DCBC-4599-8D365913B88A}"/>
              </a:ext>
            </a:extLst>
          </p:cNvPr>
          <p:cNvSpPr>
            <a:spLocks noGrp="1"/>
          </p:cNvSpPr>
          <p:nvPr>
            <p:ph type="title"/>
          </p:nvPr>
        </p:nvSpPr>
        <p:spPr>
          <a:xfrm>
            <a:off x="761801" y="328512"/>
            <a:ext cx="4778387" cy="1628970"/>
          </a:xfrm>
        </p:spPr>
        <p:txBody>
          <a:bodyPr anchor="ctr">
            <a:normAutofit/>
          </a:bodyPr>
          <a:lstStyle/>
          <a:p>
            <a:r>
              <a:rPr lang="en-IN" sz="3700"/>
              <a:t>Utility Learning: Reinforcement Mechanisms</a:t>
            </a:r>
          </a:p>
        </p:txBody>
      </p:sp>
      <p:sp>
        <p:nvSpPr>
          <p:cNvPr id="3" name="Content Placeholder 2">
            <a:extLst>
              <a:ext uri="{FF2B5EF4-FFF2-40B4-BE49-F238E27FC236}">
                <a16:creationId xmlns:a16="http://schemas.microsoft.com/office/drawing/2014/main" id="{4570DEAC-0684-426C-CE80-CFB98D49A1A5}"/>
              </a:ext>
            </a:extLst>
          </p:cNvPr>
          <p:cNvSpPr>
            <a:spLocks noGrp="1"/>
          </p:cNvSpPr>
          <p:nvPr>
            <p:ph idx="1"/>
          </p:nvPr>
        </p:nvSpPr>
        <p:spPr>
          <a:xfrm>
            <a:off x="761800" y="2153653"/>
            <a:ext cx="6854189" cy="4105413"/>
          </a:xfrm>
        </p:spPr>
        <p:txBody>
          <a:bodyPr anchor="ctr">
            <a:noAutofit/>
          </a:bodyPr>
          <a:lstStyle/>
          <a:p>
            <a:pPr marL="0" indent="0">
              <a:buNone/>
            </a:pPr>
            <a:r>
              <a:rPr lang="en-IN" sz="3200" dirty="0"/>
              <a:t>The brain learns utility through: </a:t>
            </a:r>
          </a:p>
          <a:p>
            <a:pPr marL="0" indent="0">
              <a:buNone/>
            </a:pPr>
            <a:r>
              <a:rPr lang="en-IN" sz="3200" b="1" dirty="0"/>
              <a:t>Reinforcement Learning: </a:t>
            </a:r>
            <a:r>
              <a:rPr lang="en-IN" sz="3200" dirty="0"/>
              <a:t>Trial-and-error updates of value based on reward feedback, driven by dopamine signalling.</a:t>
            </a:r>
          </a:p>
          <a:p>
            <a:pPr marL="0" indent="0">
              <a:buNone/>
            </a:pPr>
            <a:r>
              <a:rPr lang="en-IN" sz="3200" b="1" dirty="0"/>
              <a:t>Prediction Errors: </a:t>
            </a:r>
            <a:r>
              <a:rPr lang="en-IN" sz="3200" dirty="0"/>
              <a:t>The brain updates expectations when outcomes differ from predictions, encoded by midbrain dopaminergic neurons.</a:t>
            </a:r>
          </a:p>
        </p:txBody>
      </p:sp>
    </p:spTree>
    <p:extLst>
      <p:ext uri="{BB962C8B-B14F-4D97-AF65-F5344CB8AC3E}">
        <p14:creationId xmlns:p14="http://schemas.microsoft.com/office/powerpoint/2010/main" val="2534254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3D732B-455D-6C24-F624-E3A69453DF98}"/>
              </a:ext>
            </a:extLst>
          </p:cNvPr>
          <p:cNvSpPr>
            <a:spLocks noGrp="1"/>
          </p:cNvSpPr>
          <p:nvPr>
            <p:ph type="title"/>
          </p:nvPr>
        </p:nvSpPr>
        <p:spPr>
          <a:xfrm>
            <a:off x="826396" y="586855"/>
            <a:ext cx="3480909" cy="3387497"/>
          </a:xfrm>
        </p:spPr>
        <p:txBody>
          <a:bodyPr anchor="b">
            <a:normAutofit/>
          </a:bodyPr>
          <a:lstStyle/>
          <a:p>
            <a:pPr algn="r"/>
            <a:r>
              <a:rPr lang="en-IN" sz="4000" dirty="0">
                <a:solidFill>
                  <a:srgbClr val="FFFFFF"/>
                </a:solidFill>
              </a:rPr>
              <a:t>Hormonal Influences</a:t>
            </a:r>
            <a:br>
              <a:rPr lang="en-IN" sz="4000" dirty="0">
                <a:solidFill>
                  <a:srgbClr val="FFFFFF"/>
                </a:solidFill>
              </a:rPr>
            </a:br>
            <a:endParaRPr lang="en-IN" sz="4000" dirty="0">
              <a:solidFill>
                <a:srgbClr val="FFFFFF"/>
              </a:solidFill>
            </a:endParaRPr>
          </a:p>
        </p:txBody>
      </p:sp>
      <p:sp>
        <p:nvSpPr>
          <p:cNvPr id="3" name="Content Placeholder 2">
            <a:extLst>
              <a:ext uri="{FF2B5EF4-FFF2-40B4-BE49-F238E27FC236}">
                <a16:creationId xmlns:a16="http://schemas.microsoft.com/office/drawing/2014/main" id="{7BF67D84-63EE-E02A-2F05-F4706BEAE899}"/>
              </a:ext>
            </a:extLst>
          </p:cNvPr>
          <p:cNvSpPr>
            <a:spLocks noGrp="1"/>
          </p:cNvSpPr>
          <p:nvPr>
            <p:ph idx="1"/>
          </p:nvPr>
        </p:nvSpPr>
        <p:spPr>
          <a:xfrm>
            <a:off x="5567938" y="649480"/>
            <a:ext cx="6367388" cy="5546047"/>
          </a:xfrm>
        </p:spPr>
        <p:txBody>
          <a:bodyPr anchor="ctr">
            <a:normAutofit fontScale="92500" lnSpcReduction="10000"/>
          </a:bodyPr>
          <a:lstStyle/>
          <a:p>
            <a:pPr marL="0" indent="0">
              <a:buNone/>
            </a:pPr>
            <a:r>
              <a:rPr lang="en-US" sz="3200" dirty="0"/>
              <a:t>Hormones influence utility by affecting reward sensitivity, motivation, and social behaviors:</a:t>
            </a:r>
          </a:p>
          <a:p>
            <a:pPr marL="742950" lvl="1" indent="-285750">
              <a:buFont typeface="Arial" panose="020B0604020202020204" pitchFamily="34" charset="0"/>
              <a:buChar char="•"/>
            </a:pPr>
            <a:r>
              <a:rPr lang="en-US" sz="3200" b="1" dirty="0"/>
              <a:t>Dopamine:</a:t>
            </a:r>
            <a:r>
              <a:rPr lang="en-US" sz="3200" dirty="0"/>
              <a:t> Modulates the reward system and utility encoding.</a:t>
            </a:r>
          </a:p>
          <a:p>
            <a:pPr marL="742950" lvl="1" indent="-285750">
              <a:buFont typeface="Arial" panose="020B0604020202020204" pitchFamily="34" charset="0"/>
              <a:buChar char="•"/>
            </a:pPr>
            <a:r>
              <a:rPr lang="en-US" sz="3200" b="1" dirty="0"/>
              <a:t>Oxytocin:</a:t>
            </a:r>
            <a:r>
              <a:rPr lang="en-US" sz="3200" dirty="0"/>
              <a:t> Enhances social utility, trust, and cooperation.</a:t>
            </a:r>
          </a:p>
          <a:p>
            <a:pPr marL="742950" lvl="1" indent="-285750">
              <a:buFont typeface="Arial" panose="020B0604020202020204" pitchFamily="34" charset="0"/>
              <a:buChar char="•"/>
            </a:pPr>
            <a:r>
              <a:rPr lang="en-US" sz="3200" b="1" dirty="0"/>
              <a:t>Cortisol:</a:t>
            </a:r>
            <a:r>
              <a:rPr lang="en-US" sz="3200" dirty="0"/>
              <a:t> Impacts risk-taking and decision-making under stress.</a:t>
            </a:r>
          </a:p>
          <a:p>
            <a:pPr marL="742950" lvl="1" indent="-285750">
              <a:buFont typeface="Arial" panose="020B0604020202020204" pitchFamily="34" charset="0"/>
              <a:buChar char="•"/>
            </a:pPr>
            <a:r>
              <a:rPr lang="en-US" sz="3200" b="1" dirty="0"/>
              <a:t>Endorphins:</a:t>
            </a:r>
            <a:r>
              <a:rPr lang="en-US" sz="3200" dirty="0"/>
              <a:t> Increase the perceived utility of pleasurable activities, like exercise or social interactions.</a:t>
            </a:r>
          </a:p>
          <a:p>
            <a:endParaRPr lang="en-IN" sz="2000" dirty="0"/>
          </a:p>
        </p:txBody>
      </p:sp>
    </p:spTree>
    <p:extLst>
      <p:ext uri="{BB962C8B-B14F-4D97-AF65-F5344CB8AC3E}">
        <p14:creationId xmlns:p14="http://schemas.microsoft.com/office/powerpoint/2010/main" val="4205442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few different types of health care&#10;&#10;AI-generated content may be incorrect.">
            <a:extLst>
              <a:ext uri="{FF2B5EF4-FFF2-40B4-BE49-F238E27FC236}">
                <a16:creationId xmlns:a16="http://schemas.microsoft.com/office/drawing/2014/main" id="{05E04FA9-FF70-82F6-3906-135B6B4FE81F}"/>
              </a:ext>
            </a:extLst>
          </p:cNvPr>
          <p:cNvPicPr>
            <a:picLocks noGrp="1" noChangeAspect="1"/>
          </p:cNvPicPr>
          <p:nvPr>
            <p:ph idx="1"/>
          </p:nvPr>
        </p:nvPicPr>
        <p:blipFill>
          <a:blip r:embed="rId2"/>
          <a:stretch>
            <a:fillRect/>
          </a:stretch>
        </p:blipFill>
        <p:spPr>
          <a:xfrm>
            <a:off x="1313968" y="643466"/>
            <a:ext cx="9564063" cy="5571067"/>
          </a:xfrm>
          <a:prstGeom prst="rect">
            <a:avLst/>
          </a:prstGeom>
        </p:spPr>
      </p:pic>
    </p:spTree>
    <p:extLst>
      <p:ext uri="{BB962C8B-B14F-4D97-AF65-F5344CB8AC3E}">
        <p14:creationId xmlns:p14="http://schemas.microsoft.com/office/powerpoint/2010/main" val="2536239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69DD92-3BD5-42B7-2BB8-1C60B3CDF87F}"/>
              </a:ext>
            </a:extLst>
          </p:cNvPr>
          <p:cNvSpPr>
            <a:spLocks noGrp="1"/>
          </p:cNvSpPr>
          <p:nvPr>
            <p:ph type="title"/>
          </p:nvPr>
        </p:nvSpPr>
        <p:spPr>
          <a:xfrm>
            <a:off x="635000" y="640823"/>
            <a:ext cx="3418659" cy="5583148"/>
          </a:xfrm>
        </p:spPr>
        <p:txBody>
          <a:bodyPr anchor="ctr">
            <a:normAutofit/>
          </a:bodyPr>
          <a:lstStyle/>
          <a:p>
            <a:r>
              <a:rPr lang="en-US" sz="5400"/>
              <a:t>Happiness chemicals</a:t>
            </a:r>
            <a:endParaRPr lang="en-IN" sz="5400"/>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9EC6ADC0-79E4-E93E-B081-B66C0598B2AF}"/>
              </a:ext>
            </a:extLst>
          </p:cNvPr>
          <p:cNvGraphicFramePr>
            <a:graphicFrameLocks noGrp="1"/>
          </p:cNvGraphicFramePr>
          <p:nvPr>
            <p:ph idx="1"/>
            <p:extLst>
              <p:ext uri="{D42A27DB-BD31-4B8C-83A1-F6EECF244321}">
                <p14:modId xmlns:p14="http://schemas.microsoft.com/office/powerpoint/2010/main" val="369113719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8157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1D209-AC22-94DC-9227-D4246EC526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B367C6-EA6C-AD25-762F-2E4D9EFBFA0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68990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7A3A2A-48B1-8F53-6C49-9C7F6CEEBCD1}"/>
              </a:ext>
            </a:extLst>
          </p:cNvPr>
          <p:cNvSpPr>
            <a:spLocks noGrp="1"/>
          </p:cNvSpPr>
          <p:nvPr>
            <p:ph type="title"/>
          </p:nvPr>
        </p:nvSpPr>
        <p:spPr>
          <a:xfrm>
            <a:off x="838200" y="365125"/>
            <a:ext cx="10515600" cy="1325563"/>
          </a:xfrm>
        </p:spPr>
        <p:txBody>
          <a:bodyPr>
            <a:normAutofit/>
          </a:bodyPr>
          <a:lstStyle/>
          <a:p>
            <a:r>
              <a:rPr lang="en-IN" sz="5400" dirty="0"/>
              <a:t>Forms of utility </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BB6C8371-8A98-B6A3-30D8-18C0CC2A5151}"/>
              </a:ext>
            </a:extLst>
          </p:cNvPr>
          <p:cNvGraphicFramePr>
            <a:graphicFrameLocks noGrp="1"/>
          </p:cNvGraphicFramePr>
          <p:nvPr>
            <p:ph idx="1"/>
            <p:extLst>
              <p:ext uri="{D42A27DB-BD31-4B8C-83A1-F6EECF244321}">
                <p14:modId xmlns:p14="http://schemas.microsoft.com/office/powerpoint/2010/main" val="121441332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11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flower with a tag on a wood surface&#10;&#10;Description automatically generated">
            <a:extLst>
              <a:ext uri="{FF2B5EF4-FFF2-40B4-BE49-F238E27FC236}">
                <a16:creationId xmlns:a16="http://schemas.microsoft.com/office/drawing/2014/main" id="{DFEB54F4-5C1F-4F52-42F6-00907226B03B}"/>
              </a:ext>
            </a:extLst>
          </p:cNvPr>
          <p:cNvPicPr>
            <a:picLocks noGrp="1" noChangeAspect="1"/>
          </p:cNvPicPr>
          <p:nvPr>
            <p:ph idx="1"/>
          </p:nvPr>
        </p:nvPicPr>
        <p:blipFill>
          <a:blip r:embed="rId2"/>
          <a:srcRect t="1" b="10701"/>
          <a:stretch/>
        </p:blipFill>
        <p:spPr>
          <a:xfrm>
            <a:off x="962163" y="1106520"/>
            <a:ext cx="7746709" cy="4603385"/>
          </a:xfrm>
          <a:prstGeom prst="rect">
            <a:avLst/>
          </a:prstGeom>
        </p:spPr>
      </p:pic>
    </p:spTree>
    <p:extLst>
      <p:ext uri="{BB962C8B-B14F-4D97-AF65-F5344CB8AC3E}">
        <p14:creationId xmlns:p14="http://schemas.microsoft.com/office/powerpoint/2010/main" val="379159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2793E1-36D9-A39B-1D24-D864372F5969}"/>
              </a:ext>
            </a:extLst>
          </p:cNvPr>
          <p:cNvSpPr>
            <a:spLocks noGrp="1"/>
          </p:cNvSpPr>
          <p:nvPr>
            <p:ph type="title"/>
          </p:nvPr>
        </p:nvSpPr>
        <p:spPr>
          <a:xfrm>
            <a:off x="841248" y="256032"/>
            <a:ext cx="10506456" cy="1014984"/>
          </a:xfrm>
        </p:spPr>
        <p:txBody>
          <a:bodyPr anchor="b">
            <a:normAutofit/>
          </a:bodyPr>
          <a:lstStyle/>
          <a:p>
            <a:r>
              <a:rPr lang="en-IN" dirty="0"/>
              <a:t>Types of utility</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14" name="Content Placeholder 2">
            <a:extLst>
              <a:ext uri="{FF2B5EF4-FFF2-40B4-BE49-F238E27FC236}">
                <a16:creationId xmlns:a16="http://schemas.microsoft.com/office/drawing/2014/main" id="{158290B5-C17C-507C-42D1-A9189FAB54E4}"/>
              </a:ext>
            </a:extLst>
          </p:cNvPr>
          <p:cNvGraphicFramePr>
            <a:graphicFrameLocks noGrp="1"/>
          </p:cNvGraphicFramePr>
          <p:nvPr>
            <p:ph idx="1"/>
            <p:extLst>
              <p:ext uri="{D42A27DB-BD31-4B8C-83A1-F6EECF244321}">
                <p14:modId xmlns:p14="http://schemas.microsoft.com/office/powerpoint/2010/main" val="357311510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830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21C95E-8747-F017-2ED1-2EF677124D40}"/>
              </a:ext>
            </a:extLst>
          </p:cNvPr>
          <p:cNvSpPr>
            <a:spLocks noGrp="1"/>
          </p:cNvSpPr>
          <p:nvPr>
            <p:ph type="title"/>
          </p:nvPr>
        </p:nvSpPr>
        <p:spPr>
          <a:xfrm>
            <a:off x="686834" y="1153572"/>
            <a:ext cx="3200400" cy="4461163"/>
          </a:xfrm>
        </p:spPr>
        <p:txBody>
          <a:bodyPr>
            <a:normAutofit/>
          </a:bodyPr>
          <a:lstStyle/>
          <a:p>
            <a:r>
              <a:rPr lang="en-IN" sz="4100" dirty="0">
                <a:solidFill>
                  <a:srgbClr val="FFFFFF"/>
                </a:solidFill>
              </a:rPr>
              <a:t>Measurement of utility – Cardinal &amp; Ordinal</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66DC837-1363-CC5A-5C53-F532DFCEB3EF}"/>
              </a:ext>
            </a:extLst>
          </p:cNvPr>
          <p:cNvSpPr>
            <a:spLocks noGrp="1"/>
          </p:cNvSpPr>
          <p:nvPr>
            <p:ph idx="1"/>
          </p:nvPr>
        </p:nvSpPr>
        <p:spPr>
          <a:xfrm>
            <a:off x="4447308" y="591344"/>
            <a:ext cx="6906491" cy="5585619"/>
          </a:xfrm>
        </p:spPr>
        <p:txBody>
          <a:bodyPr anchor="ctr">
            <a:normAutofit/>
          </a:bodyPr>
          <a:lstStyle/>
          <a:p>
            <a:pPr marL="0" indent="0">
              <a:buNone/>
            </a:pPr>
            <a:r>
              <a:rPr lang="en-US" b="1" dirty="0"/>
              <a:t>Cardinal utility </a:t>
            </a:r>
          </a:p>
          <a:p>
            <a:r>
              <a:rPr lang="en-US" dirty="0"/>
              <a:t>Definition: Measures satisfaction or pleasure from a product using numbers, called "utils"</a:t>
            </a:r>
          </a:p>
          <a:p>
            <a:r>
              <a:rPr lang="en-US" dirty="0"/>
              <a:t>Assumptions: Utility is measurable and can be expressed in units of utility</a:t>
            </a:r>
          </a:p>
          <a:p>
            <a:r>
              <a:rPr lang="en-US" dirty="0"/>
              <a:t>Applications: Welfare economics, </a:t>
            </a:r>
            <a:r>
              <a:rPr lang="en-US" dirty="0" err="1"/>
              <a:t>marginalism</a:t>
            </a:r>
            <a:r>
              <a:rPr lang="en-US" dirty="0"/>
              <a:t>, intertemporal utility</a:t>
            </a:r>
          </a:p>
          <a:p>
            <a:r>
              <a:rPr lang="en-US" dirty="0"/>
              <a:t>Theory developer: Alfred Marshall</a:t>
            </a:r>
            <a:endParaRPr lang="en-IN" dirty="0"/>
          </a:p>
        </p:txBody>
      </p:sp>
    </p:spTree>
    <p:extLst>
      <p:ext uri="{BB962C8B-B14F-4D97-AF65-F5344CB8AC3E}">
        <p14:creationId xmlns:p14="http://schemas.microsoft.com/office/powerpoint/2010/main" val="1933081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5C6C10-16E6-7BB0-8072-ED476364171A}"/>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Ordinal utility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126AA5A-FF5E-1103-203C-70457BE38CEF}"/>
              </a:ext>
            </a:extLst>
          </p:cNvPr>
          <p:cNvSpPr>
            <a:spLocks noGrp="1"/>
          </p:cNvSpPr>
          <p:nvPr>
            <p:ph idx="1"/>
          </p:nvPr>
        </p:nvSpPr>
        <p:spPr>
          <a:xfrm>
            <a:off x="4447308" y="591344"/>
            <a:ext cx="6906491" cy="5585619"/>
          </a:xfrm>
        </p:spPr>
        <p:txBody>
          <a:bodyPr anchor="ctr">
            <a:normAutofit/>
          </a:bodyPr>
          <a:lstStyle/>
          <a:p>
            <a:r>
              <a:rPr lang="en-US" dirty="0"/>
              <a:t>Definition: Ranks satisfaction with goods, but doesn't assign numbers to that satisfaction</a:t>
            </a:r>
          </a:p>
          <a:p>
            <a:r>
              <a:rPr lang="en-US" dirty="0"/>
              <a:t>Assumptions: Utility cannot be expressed in numbers</a:t>
            </a:r>
          </a:p>
          <a:p>
            <a:r>
              <a:rPr lang="en-US" dirty="0"/>
              <a:t>Applications: Understanding individual preferences in decision-making</a:t>
            </a:r>
          </a:p>
          <a:p>
            <a:r>
              <a:rPr lang="en-US" dirty="0"/>
              <a:t>Theory developers: Hicks and Allen</a:t>
            </a:r>
            <a:endParaRPr lang="en-IN" dirty="0"/>
          </a:p>
        </p:txBody>
      </p:sp>
    </p:spTree>
    <p:extLst>
      <p:ext uri="{BB962C8B-B14F-4D97-AF65-F5344CB8AC3E}">
        <p14:creationId xmlns:p14="http://schemas.microsoft.com/office/powerpoint/2010/main" val="2069960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atching empty phone">
            <a:extLst>
              <a:ext uri="{FF2B5EF4-FFF2-40B4-BE49-F238E27FC236}">
                <a16:creationId xmlns:a16="http://schemas.microsoft.com/office/drawing/2014/main" id="{F6575CD3-E005-9DC2-3DBE-0174D631B7CB}"/>
              </a:ext>
            </a:extLst>
          </p:cNvPr>
          <p:cNvPicPr>
            <a:picLocks noChangeAspect="1"/>
          </p:cNvPicPr>
          <p:nvPr/>
        </p:nvPicPr>
        <p:blipFill>
          <a:blip r:embed="rId2"/>
          <a:srcRect l="39250" r="8091"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A6E13F-EAE0-50E3-AF6E-8499F4E619BC}"/>
              </a:ext>
            </a:extLst>
          </p:cNvPr>
          <p:cNvSpPr>
            <a:spLocks noGrp="1"/>
          </p:cNvSpPr>
          <p:nvPr>
            <p:ph type="title"/>
          </p:nvPr>
        </p:nvSpPr>
        <p:spPr>
          <a:xfrm>
            <a:off x="6115317" y="405685"/>
            <a:ext cx="5464968" cy="1559301"/>
          </a:xfrm>
        </p:spPr>
        <p:txBody>
          <a:bodyPr>
            <a:normAutofit/>
          </a:bodyPr>
          <a:lstStyle/>
          <a:p>
            <a:r>
              <a:rPr lang="en-IN" sz="4000" dirty="0"/>
              <a:t>Utility 2 Decision Utility</a:t>
            </a:r>
          </a:p>
        </p:txBody>
      </p:sp>
      <p:sp>
        <p:nvSpPr>
          <p:cNvPr id="3" name="Content Placeholder 2">
            <a:extLst>
              <a:ext uri="{FF2B5EF4-FFF2-40B4-BE49-F238E27FC236}">
                <a16:creationId xmlns:a16="http://schemas.microsoft.com/office/drawing/2014/main" id="{BF1B369E-4F51-C858-6E75-943A3DA9B491}"/>
              </a:ext>
            </a:extLst>
          </p:cNvPr>
          <p:cNvSpPr>
            <a:spLocks noGrp="1"/>
          </p:cNvSpPr>
          <p:nvPr>
            <p:ph idx="1"/>
          </p:nvPr>
        </p:nvSpPr>
        <p:spPr>
          <a:xfrm>
            <a:off x="6257012" y="1660186"/>
            <a:ext cx="5247340" cy="4275092"/>
          </a:xfrm>
        </p:spPr>
        <p:txBody>
          <a:bodyPr anchor="ctr">
            <a:normAutofit/>
          </a:bodyPr>
          <a:lstStyle/>
          <a:p>
            <a:pPr marL="0" indent="0">
              <a:buNone/>
            </a:pPr>
            <a:r>
              <a:rPr lang="en-US" sz="3600" dirty="0"/>
              <a:t>A utility function allows a more efficient process of simply selecting the product with the highest utility rather than making  comparisons.</a:t>
            </a:r>
            <a:endParaRPr lang="en-IN" sz="3600" dirty="0"/>
          </a:p>
        </p:txBody>
      </p:sp>
    </p:spTree>
    <p:extLst>
      <p:ext uri="{BB962C8B-B14F-4D97-AF65-F5344CB8AC3E}">
        <p14:creationId xmlns:p14="http://schemas.microsoft.com/office/powerpoint/2010/main" val="3481826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859C-47C0-8A10-4C8F-777D3E38E353}"/>
              </a:ext>
            </a:extLst>
          </p:cNvPr>
          <p:cNvSpPr>
            <a:spLocks noGrp="1"/>
          </p:cNvSpPr>
          <p:nvPr>
            <p:ph type="title"/>
          </p:nvPr>
        </p:nvSpPr>
        <p:spPr/>
        <p:txBody>
          <a:bodyPr/>
          <a:lstStyle/>
          <a:p>
            <a:r>
              <a:rPr lang="en-IN" dirty="0"/>
              <a:t>Let’s think..</a:t>
            </a:r>
          </a:p>
        </p:txBody>
      </p:sp>
      <p:sp>
        <p:nvSpPr>
          <p:cNvPr id="3" name="Content Placeholder 2">
            <a:extLst>
              <a:ext uri="{FF2B5EF4-FFF2-40B4-BE49-F238E27FC236}">
                <a16:creationId xmlns:a16="http://schemas.microsoft.com/office/drawing/2014/main" id="{51633733-8C26-6DEF-F4DB-FC5D905334E4}"/>
              </a:ext>
            </a:extLst>
          </p:cNvPr>
          <p:cNvSpPr>
            <a:spLocks noGrp="1"/>
          </p:cNvSpPr>
          <p:nvPr>
            <p:ph idx="1"/>
          </p:nvPr>
        </p:nvSpPr>
        <p:spPr>
          <a:xfrm>
            <a:off x="838200" y="1485900"/>
            <a:ext cx="10515600" cy="4691063"/>
          </a:xfrm>
        </p:spPr>
        <p:txBody>
          <a:bodyPr>
            <a:normAutofit fontScale="85000" lnSpcReduction="10000"/>
          </a:bodyPr>
          <a:lstStyle/>
          <a:p>
            <a:pPr marL="0" indent="0">
              <a:buNone/>
            </a:pPr>
            <a:r>
              <a:rPr lang="en-US" dirty="0"/>
              <a:t>Imagine that you have just completed a graduate degree in communications and you are considering one-year jobs at two different magazines.</a:t>
            </a:r>
          </a:p>
          <a:p>
            <a:pPr marL="0" indent="0">
              <a:buNone/>
            </a:pPr>
            <a:endParaRPr lang="en-US" dirty="0"/>
          </a:p>
          <a:p>
            <a:pPr marL="0" indent="0">
              <a:buNone/>
            </a:pPr>
            <a:r>
              <a:rPr lang="en-US" dirty="0"/>
              <a:t>1. At Magazine A, you are offered a job paying $35,000. However, the other</a:t>
            </a:r>
          </a:p>
          <a:p>
            <a:pPr marL="0" indent="0">
              <a:buNone/>
            </a:pPr>
            <a:r>
              <a:rPr lang="en-US" dirty="0"/>
              <a:t>workers who have the same training and experience as you do are making</a:t>
            </a:r>
          </a:p>
          <a:p>
            <a:pPr marL="0" indent="0">
              <a:buNone/>
            </a:pPr>
            <a:r>
              <a:rPr lang="en-US" dirty="0"/>
              <a:t>$38,000.</a:t>
            </a:r>
          </a:p>
          <a:p>
            <a:pPr marL="0" indent="0">
              <a:buNone/>
            </a:pPr>
            <a:endParaRPr lang="en-US" dirty="0"/>
          </a:p>
          <a:p>
            <a:pPr marL="0" indent="0">
              <a:buNone/>
            </a:pPr>
            <a:r>
              <a:rPr lang="en-US" dirty="0"/>
              <a:t>2. At Magazine B, you are offered a job paying $33,000. However, the other</a:t>
            </a:r>
          </a:p>
          <a:p>
            <a:pPr marL="0" indent="0">
              <a:buNone/>
            </a:pPr>
            <a:r>
              <a:rPr lang="en-US" dirty="0"/>
              <a:t>workers who have the same training and experience as you do are making</a:t>
            </a:r>
          </a:p>
          <a:p>
            <a:pPr marL="0" indent="0">
              <a:buNone/>
            </a:pPr>
            <a:r>
              <a:rPr lang="en-US" dirty="0"/>
              <a:t>$30,000.</a:t>
            </a:r>
          </a:p>
          <a:p>
            <a:pPr marL="0" indent="0">
              <a:buNone/>
            </a:pPr>
            <a:endParaRPr lang="en-US" dirty="0"/>
          </a:p>
        </p:txBody>
      </p:sp>
    </p:spTree>
    <p:extLst>
      <p:ext uri="{BB962C8B-B14F-4D97-AF65-F5344CB8AC3E}">
        <p14:creationId xmlns:p14="http://schemas.microsoft.com/office/powerpoint/2010/main" val="1117020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1917</TotalTime>
  <Words>1874</Words>
  <Application>Microsoft Office PowerPoint</Application>
  <PresentationFormat>Widescreen</PresentationFormat>
  <Paragraphs>166</Paragraphs>
  <Slides>40</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Aptos</vt:lpstr>
      <vt:lpstr>Aptos Display</vt:lpstr>
      <vt:lpstr>Arial</vt:lpstr>
      <vt:lpstr>Book Antiqua</vt:lpstr>
      <vt:lpstr>Calibri</vt:lpstr>
      <vt:lpstr>Wingdings</vt:lpstr>
      <vt:lpstr>Office Theme</vt:lpstr>
      <vt:lpstr>Basics of choice theory</vt:lpstr>
      <vt:lpstr>Understanding Utility</vt:lpstr>
      <vt:lpstr>A few statements on utility..,</vt:lpstr>
      <vt:lpstr>Forms of utility </vt:lpstr>
      <vt:lpstr>Types of utility</vt:lpstr>
      <vt:lpstr>Measurement of utility – Cardinal &amp; Ordinal</vt:lpstr>
      <vt:lpstr>Ordinal utility</vt:lpstr>
      <vt:lpstr>Utility 2 Decision Utility</vt:lpstr>
      <vt:lpstr>Let’s think..</vt:lpstr>
      <vt:lpstr>Experienced Utility and Decision Utility</vt:lpstr>
      <vt:lpstr>   Trending terms in Utility </vt:lpstr>
      <vt:lpstr>PowerPoint Presentation</vt:lpstr>
      <vt:lpstr>What is Consumer Surplus?</vt:lpstr>
      <vt:lpstr>Consumer Surplus</vt:lpstr>
      <vt:lpstr>The Standard Model</vt:lpstr>
      <vt:lpstr>PowerPoint Presentation</vt:lpstr>
      <vt:lpstr>Revealed Preference theory</vt:lpstr>
      <vt:lpstr>Indifference curve</vt:lpstr>
      <vt:lpstr> Indifference curve ..,</vt:lpstr>
      <vt:lpstr>Indifference schedule</vt:lpstr>
      <vt:lpstr>Indifference curve</vt:lpstr>
      <vt:lpstr>Neuroeconomics</vt:lpstr>
      <vt:lpstr>Decision making based on reward</vt:lpstr>
      <vt:lpstr>PowerPoint Presentation</vt:lpstr>
      <vt:lpstr>Neuroeconomics: Bridging Utility, Biology, and Neuroscience</vt:lpstr>
      <vt:lpstr>Instrumental conditioning</vt:lpstr>
      <vt:lpstr>Reward / Incentive</vt:lpstr>
      <vt:lpstr>Implications of Neuroscientific Utility Research </vt:lpstr>
      <vt:lpstr>The neuroscientific basis of utility</vt:lpstr>
      <vt:lpstr>Neural correlates of Utility </vt:lpstr>
      <vt:lpstr>Neurotransmitter Systems in Utility </vt:lpstr>
      <vt:lpstr>Reward and Utility: Subjective Valuation</vt:lpstr>
      <vt:lpstr>Temporal Utility: The Neuroscience of Discounting</vt:lpstr>
      <vt:lpstr>Social Utility and the Brain </vt:lpstr>
      <vt:lpstr>Utility Learning: Reinforcement Mechanisms</vt:lpstr>
      <vt:lpstr>Hormonal Influences </vt:lpstr>
      <vt:lpstr>PowerPoint Presentation</vt:lpstr>
      <vt:lpstr>Happiness chemicals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SASTRA</dc:creator>
  <cp:lastModifiedBy>SASTRA</cp:lastModifiedBy>
  <cp:revision>79</cp:revision>
  <dcterms:created xsi:type="dcterms:W3CDTF">2025-01-20T05:57:31Z</dcterms:created>
  <dcterms:modified xsi:type="dcterms:W3CDTF">2025-01-31T07:01:05Z</dcterms:modified>
</cp:coreProperties>
</file>